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" name="Shape 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" name="Shape 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agent attraction, </a:t>
            </a:r>
          </a:p>
          <a:p>
            <a:p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agent attraction, </a:t>
            </a:r>
          </a:p>
          <a:p>
            <a:pPr/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69056"/>
            <a:ext cx="8229600" cy="113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1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1"/>
          <p:cNvSpPr txBox="1"/>
          <p:nvPr/>
        </p:nvSpPr>
        <p:spPr>
          <a:xfrm>
            <a:off x="673774" y="1047951"/>
            <a:ext cx="8852535" cy="117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4300"/>
              </a:lnSpc>
              <a:defRPr b="1" spc="-72" sz="36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Fidelity National Financial</a:t>
            </a:r>
            <a:br/>
            <a:r>
              <a:rPr>
                <a:solidFill>
                  <a:srgbClr val="0C8CE9">
                    <a:alpha val="99000"/>
                  </a:srgbClr>
                </a:solidFill>
              </a:rPr>
              <a:t>Marketshare Growth </a:t>
            </a:r>
            <a:r>
              <a:t>Partnership </a:t>
            </a:r>
          </a:p>
        </p:txBody>
      </p:sp>
      <p:pic>
        <p:nvPicPr>
          <p:cNvPr id="21" name="Image 0" descr="Image 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4493" y="3628973"/>
            <a:ext cx="313006" cy="7092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Image 1" descr="Image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02421" y="3323515"/>
            <a:ext cx="664283" cy="81701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Image 5" descr="Image 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65191" y="3410551"/>
            <a:ext cx="1233489" cy="6429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Image 6" descr="Image 6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626833" y="3589797"/>
            <a:ext cx="2190219" cy="395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Image 7" descr="Image 7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784516" y="2402853"/>
            <a:ext cx="1350434" cy="9156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Text 4"/>
          <p:cNvGrpSpPr/>
          <p:nvPr/>
        </p:nvGrpSpPr>
        <p:grpSpPr>
          <a:xfrm>
            <a:off x="2267251" y="3541107"/>
            <a:ext cx="688612" cy="688612"/>
            <a:chOff x="0" y="0"/>
            <a:chExt cx="688610" cy="688610"/>
          </a:xfrm>
        </p:grpSpPr>
        <p:sp>
          <p:nvSpPr>
            <p:cNvPr id="117" name="Circle"/>
            <p:cNvSpPr/>
            <p:nvPr/>
          </p:nvSpPr>
          <p:spPr>
            <a:xfrm>
              <a:off x="0" y="0"/>
              <a:ext cx="688611" cy="688611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8" name="Title Co 4"/>
            <p:cNvSpPr txBox="1"/>
            <p:nvPr/>
          </p:nvSpPr>
          <p:spPr>
            <a:xfrm>
              <a:off x="98090" y="134852"/>
              <a:ext cx="521383" cy="4189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sz="900"/>
              </a:lvl1pPr>
            </a:lstStyle>
            <a:p>
              <a:pPr/>
              <a:r>
                <a:t>Title Co 4</a:t>
              </a:r>
            </a:p>
          </p:txBody>
        </p:sp>
      </p:grpSp>
      <p:sp>
        <p:nvSpPr>
          <p:cNvPr id="120" name="Text 5"/>
          <p:cNvSpPr/>
          <p:nvPr/>
        </p:nvSpPr>
        <p:spPr>
          <a:xfrm>
            <a:off x="7079742" y="373374"/>
            <a:ext cx="1100139" cy="1100139"/>
          </a:xfrm>
          <a:prstGeom prst="ellipse">
            <a:avLst/>
          </a:prstGeom>
          <a:solidFill>
            <a:srgbClr val="67B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chemeClr val="accent5">
                    <a:lumOff val="20196"/>
                  </a:schemeClr>
                </a:solidFill>
              </a:defRPr>
            </a:pPr>
          </a:p>
        </p:txBody>
      </p:sp>
      <p:pic>
        <p:nvPicPr>
          <p:cNvPr id="12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8737" y="2566988"/>
            <a:ext cx="6510340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2000" y="685800"/>
            <a:ext cx="19050" cy="3786188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ext 7"/>
          <p:cNvSpPr txBox="1"/>
          <p:nvPr/>
        </p:nvSpPr>
        <p:spPr>
          <a:xfrm>
            <a:off x="344678" y="213371"/>
            <a:ext cx="3604261" cy="5180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700"/>
              </a:lnSpc>
              <a:defRPr b="1" spc="-27" sz="13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Be in the center of the listing transaction </a:t>
            </a:r>
            <a:br/>
            <a:r>
              <a:t>and CLOSE more Title Orders</a:t>
            </a:r>
          </a:p>
        </p:txBody>
      </p:sp>
      <p:sp>
        <p:nvSpPr>
          <p:cNvPr id="124" name="Text 9"/>
          <p:cNvSpPr txBox="1"/>
          <p:nvPr/>
        </p:nvSpPr>
        <p:spPr>
          <a:xfrm>
            <a:off x="391158" y="2447164"/>
            <a:ext cx="1008699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Hard to Use</a:t>
            </a:r>
          </a:p>
        </p:txBody>
      </p:sp>
      <p:sp>
        <p:nvSpPr>
          <p:cNvPr id="125" name="Text 10"/>
          <p:cNvSpPr txBox="1"/>
          <p:nvPr/>
        </p:nvSpPr>
        <p:spPr>
          <a:xfrm>
            <a:off x="7941944" y="2447164"/>
            <a:ext cx="1003936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Easy to Use</a:t>
            </a:r>
          </a:p>
        </p:txBody>
      </p:sp>
      <p:sp>
        <p:nvSpPr>
          <p:cNvPr id="126" name="Text 11"/>
          <p:cNvSpPr txBox="1"/>
          <p:nvPr/>
        </p:nvSpPr>
        <p:spPr>
          <a:xfrm>
            <a:off x="4081939" y="418338"/>
            <a:ext cx="1003936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High Value</a:t>
            </a:r>
          </a:p>
        </p:txBody>
      </p:sp>
      <p:sp>
        <p:nvSpPr>
          <p:cNvPr id="127" name="Text 12"/>
          <p:cNvSpPr txBox="1"/>
          <p:nvPr/>
        </p:nvSpPr>
        <p:spPr>
          <a:xfrm>
            <a:off x="4093845" y="4499802"/>
            <a:ext cx="980124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Low Value</a:t>
            </a:r>
          </a:p>
        </p:txBody>
      </p:sp>
      <p:grpSp>
        <p:nvGrpSpPr>
          <p:cNvPr id="130" name="Group"/>
          <p:cNvGrpSpPr/>
          <p:nvPr/>
        </p:nvGrpSpPr>
        <p:grpSpPr>
          <a:xfrm>
            <a:off x="7216662" y="356873"/>
            <a:ext cx="865411" cy="853742"/>
            <a:chOff x="0" y="0"/>
            <a:chExt cx="865409" cy="853740"/>
          </a:xfrm>
        </p:grpSpPr>
        <p:sp>
          <p:nvSpPr>
            <p:cNvPr id="128" name="Rectangle"/>
            <p:cNvSpPr/>
            <p:nvPr/>
          </p:nvSpPr>
          <p:spPr>
            <a:xfrm>
              <a:off x="0" y="581939"/>
              <a:ext cx="865410" cy="200696"/>
            </a:xfrm>
            <a:prstGeom prst="rect">
              <a:avLst/>
            </a:prstGeom>
            <a:solidFill>
              <a:srgbClr val="0D1330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129" name="genie-logo-1.png" descr="genie-logo-1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5366" y="0"/>
              <a:ext cx="789173" cy="8537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33" name="Text 4"/>
          <p:cNvGrpSpPr/>
          <p:nvPr/>
        </p:nvGrpSpPr>
        <p:grpSpPr>
          <a:xfrm>
            <a:off x="1905051" y="3942411"/>
            <a:ext cx="688611" cy="688612"/>
            <a:chOff x="0" y="0"/>
            <a:chExt cx="688610" cy="688610"/>
          </a:xfrm>
        </p:grpSpPr>
        <p:sp>
          <p:nvSpPr>
            <p:cNvPr id="131" name="Circle"/>
            <p:cNvSpPr/>
            <p:nvPr/>
          </p:nvSpPr>
          <p:spPr>
            <a:xfrm>
              <a:off x="0" y="0"/>
              <a:ext cx="688611" cy="688611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32" name="Title Co 3"/>
            <p:cNvSpPr txBox="1"/>
            <p:nvPr/>
          </p:nvSpPr>
          <p:spPr>
            <a:xfrm>
              <a:off x="98090" y="134852"/>
              <a:ext cx="521383" cy="4189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sz="900"/>
              </a:lvl1pPr>
            </a:lstStyle>
            <a:p>
              <a:pPr/>
              <a:r>
                <a:t>Title Co 3</a:t>
              </a:r>
            </a:p>
          </p:txBody>
        </p:sp>
      </p:grpSp>
      <p:grpSp>
        <p:nvGrpSpPr>
          <p:cNvPr id="136" name="Text 4"/>
          <p:cNvGrpSpPr/>
          <p:nvPr/>
        </p:nvGrpSpPr>
        <p:grpSpPr>
          <a:xfrm>
            <a:off x="1635288" y="3389117"/>
            <a:ext cx="688612" cy="688612"/>
            <a:chOff x="0" y="0"/>
            <a:chExt cx="688610" cy="688610"/>
          </a:xfrm>
        </p:grpSpPr>
        <p:sp>
          <p:nvSpPr>
            <p:cNvPr id="134" name="Circle"/>
            <p:cNvSpPr/>
            <p:nvPr/>
          </p:nvSpPr>
          <p:spPr>
            <a:xfrm>
              <a:off x="0" y="0"/>
              <a:ext cx="688611" cy="688611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35" name="Title Co 1"/>
            <p:cNvSpPr txBox="1"/>
            <p:nvPr/>
          </p:nvSpPr>
          <p:spPr>
            <a:xfrm>
              <a:off x="98090" y="134852"/>
              <a:ext cx="521383" cy="4189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sz="900"/>
              </a:lvl1pPr>
            </a:lstStyle>
            <a:p>
              <a:pPr/>
              <a:r>
                <a:t>Title Co 1</a:t>
              </a:r>
            </a:p>
          </p:txBody>
        </p:sp>
      </p:grpSp>
      <p:grpSp>
        <p:nvGrpSpPr>
          <p:cNvPr id="139" name="Text 4"/>
          <p:cNvGrpSpPr/>
          <p:nvPr/>
        </p:nvGrpSpPr>
        <p:grpSpPr>
          <a:xfrm>
            <a:off x="1257776" y="3806513"/>
            <a:ext cx="688612" cy="688612"/>
            <a:chOff x="0" y="0"/>
            <a:chExt cx="688610" cy="688610"/>
          </a:xfrm>
        </p:grpSpPr>
        <p:sp>
          <p:nvSpPr>
            <p:cNvPr id="137" name="Circle"/>
            <p:cNvSpPr/>
            <p:nvPr/>
          </p:nvSpPr>
          <p:spPr>
            <a:xfrm>
              <a:off x="0" y="0"/>
              <a:ext cx="688611" cy="688611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38" name="Title Co 2"/>
            <p:cNvSpPr txBox="1"/>
            <p:nvPr/>
          </p:nvSpPr>
          <p:spPr>
            <a:xfrm>
              <a:off x="98090" y="134852"/>
              <a:ext cx="521383" cy="4189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sz="900"/>
              </a:lvl1pPr>
            </a:lstStyle>
            <a:p>
              <a:pPr/>
              <a:r>
                <a:t>Title Co 2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 1"/>
          <p:cNvSpPr txBox="1"/>
          <p:nvPr/>
        </p:nvSpPr>
        <p:spPr>
          <a:xfrm>
            <a:off x="673774" y="1047951"/>
            <a:ext cx="8852535" cy="117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4300"/>
              </a:lnSpc>
              <a:defRPr b="1" spc="-72" sz="36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50" sz="2500"/>
              <a:t>Now INTRODUCING the Essence of our meeting:</a:t>
            </a:r>
            <a:br/>
            <a:r>
              <a:t>A RADICAL </a:t>
            </a:r>
            <a:r>
              <a:rPr>
                <a:solidFill>
                  <a:srgbClr val="0C8CE9">
                    <a:alpha val="99000"/>
                  </a:srgbClr>
                </a:solidFill>
              </a:rPr>
              <a:t>Marketshare Growth </a:t>
            </a:r>
            <a:r>
              <a:rPr>
                <a:solidFill>
                  <a:srgbClr val="000000"/>
                </a:solidFill>
              </a:rPr>
              <a:t>Plan</a:t>
            </a:r>
          </a:p>
        </p:txBody>
      </p:sp>
      <p:pic>
        <p:nvPicPr>
          <p:cNvPr id="142" name="Image 0" descr="Image 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4493" y="3628973"/>
            <a:ext cx="313006" cy="7092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 1" descr="Image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02421" y="3323515"/>
            <a:ext cx="664283" cy="8170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 5" descr="Image 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620311" y="3770405"/>
            <a:ext cx="1233489" cy="6429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 6" descr="Image 6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465887" y="3995787"/>
            <a:ext cx="2190219" cy="395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 7" descr="Image 7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701473" y="2541129"/>
            <a:ext cx="1350434" cy="9156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 4"/>
          <p:cNvSpPr txBox="1"/>
          <p:nvPr/>
        </p:nvSpPr>
        <p:spPr>
          <a:xfrm>
            <a:off x="531864" y="994555"/>
            <a:ext cx="7199905" cy="27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200"/>
              </a:lnSpc>
              <a:defRPr spc="-9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A homeowner engagement platform to attract Sellers for listings by Zip Code</a:t>
            </a:r>
          </a:p>
        </p:txBody>
      </p:sp>
      <p:sp>
        <p:nvSpPr>
          <p:cNvPr id="151" name="Text 7"/>
          <p:cNvSpPr txBox="1"/>
          <p:nvPr/>
        </p:nvSpPr>
        <p:spPr>
          <a:xfrm>
            <a:off x="472386" y="1667681"/>
            <a:ext cx="8494494" cy="2269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  <a:r>
              <a:t>A system designed to engage homeowners with valuable knowledge </a:t>
            </a:r>
            <a:br/>
            <a:r>
              <a:t>designed to build trust, and stay top of mind when they think of selling. </a:t>
            </a: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</a:p>
          <a:p>
            <a:pPr>
              <a:lnSpc>
                <a:spcPct val="150000"/>
              </a:lnSpc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0" spc="-18" sz="18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rPr>
              <a:t>Our growth plan requires three key components:</a:t>
            </a:r>
            <a:br/>
            <a:r>
              <a:rPr b="0"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rPr>
              <a:t>1. A dynamic brokerage with leadership experienced at radical growth</a:t>
            </a:r>
            <a:endParaRPr b="0" spc="-17" sz="1700">
              <a:solidFill>
                <a:srgbClr val="535353"/>
              </a:solidFill>
              <a:latin typeface="Abadi MT Condensed Light"/>
              <a:ea typeface="Abadi MT Condensed Light"/>
              <a:cs typeface="Abadi MT Condensed Light"/>
              <a:sym typeface="Abadi MT Condensed Light"/>
            </a:endParaRPr>
          </a:p>
          <a:p>
            <a:pPr>
              <a:lnSpc>
                <a:spcPct val="150000"/>
              </a:lnSpc>
              <a:defRPr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2. A scalable tech Stack to automate all growth &amp; prospecting activities</a:t>
            </a:r>
          </a:p>
          <a:p>
            <a:pPr>
              <a:lnSpc>
                <a:spcPct val="150000"/>
              </a:lnSpc>
              <a:defRPr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3. A title Partner capable of providing experienced reps to support our listing agents in our targeted areas</a:t>
            </a:r>
          </a:p>
        </p:txBody>
      </p:sp>
      <p:sp>
        <p:nvSpPr>
          <p:cNvPr id="152" name="Text 3"/>
          <p:cNvSpPr txBox="1"/>
          <p:nvPr/>
        </p:nvSpPr>
        <p:spPr>
          <a:xfrm>
            <a:off x="496409" y="636332"/>
            <a:ext cx="5369196" cy="37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2100"/>
              </a:lnSpc>
              <a:defRPr spc="-52" sz="2600">
                <a:solidFill>
                  <a:srgbClr val="000000">
                    <a:alpha val="99000"/>
                  </a:srgbClr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The Forward One Real Estate Network</a:t>
            </a:r>
          </a:p>
        </p:txBody>
      </p:sp>
      <p:pic>
        <p:nvPicPr>
          <p:cNvPr id="153" name="Image 6" descr="Imag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51035" y="397240"/>
            <a:ext cx="2190218" cy="395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 4"/>
          <p:cNvSpPr txBox="1"/>
          <p:nvPr/>
        </p:nvSpPr>
        <p:spPr>
          <a:xfrm>
            <a:off x="531864" y="994555"/>
            <a:ext cx="7795185" cy="27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200"/>
              </a:lnSpc>
              <a:defRPr spc="-9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A nimble brokerage layer allowing us to select agents from any organization for referral partnerships</a:t>
            </a:r>
          </a:p>
        </p:txBody>
      </p:sp>
      <p:sp>
        <p:nvSpPr>
          <p:cNvPr id="156" name="Text 7"/>
          <p:cNvSpPr txBox="1"/>
          <p:nvPr/>
        </p:nvSpPr>
        <p:spPr>
          <a:xfrm>
            <a:off x="472386" y="1581956"/>
            <a:ext cx="8494494" cy="2440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  <a:r>
              <a:t>MASTER VISION - </a:t>
            </a: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</a:p>
          <a:p>
            <a:pPr>
              <a:lnSpc>
                <a:spcPct val="150000"/>
              </a:lnSpc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0"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rPr>
              <a:t>1. With our proprietary GeoSocial Audience technology, we are able to surgically focus our footprint within zip codes.</a:t>
            </a:r>
            <a:endParaRPr b="0" spc="-17" sz="1700">
              <a:solidFill>
                <a:srgbClr val="535353"/>
              </a:solidFill>
              <a:latin typeface="Abadi MT Condensed Light"/>
              <a:ea typeface="Abadi MT Condensed Light"/>
              <a:cs typeface="Abadi MT Condensed Light"/>
              <a:sym typeface="Abadi MT Condensed Light"/>
            </a:endParaRPr>
          </a:p>
          <a:p>
            <a:pPr>
              <a:lnSpc>
                <a:spcPct val="150000"/>
              </a:lnSpc>
              <a:defRPr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2. We target a top 5 agent for each zip code we are targeting and execute shock n awe marketing to increase “at bats” </a:t>
            </a:r>
          </a:p>
          <a:p>
            <a:pPr>
              <a:lnSpc>
                <a:spcPct val="150000"/>
              </a:lnSpc>
              <a:defRPr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3. Homeowners we attract in our “net” become our co listing and our partner agent agrees to our title and escrow.</a:t>
            </a:r>
          </a:p>
          <a:p>
            <a:pPr>
              <a:lnSpc>
                <a:spcPct val="150000"/>
              </a:lnSpc>
              <a:defRPr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4. The agent can stay with their existing brokerage or join our brokerage.</a:t>
            </a:r>
          </a:p>
          <a:p>
            <a:pPr>
              <a:lnSpc>
                <a:spcPct val="150000"/>
              </a:lnSpc>
              <a:defRPr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5. Our approach is to turn great agents into celebrity agents by growing their marketshare in areas they are known</a:t>
            </a:r>
          </a:p>
        </p:txBody>
      </p:sp>
      <p:sp>
        <p:nvSpPr>
          <p:cNvPr id="157" name="Text 3"/>
          <p:cNvSpPr txBox="1"/>
          <p:nvPr/>
        </p:nvSpPr>
        <p:spPr>
          <a:xfrm>
            <a:off x="496409" y="636332"/>
            <a:ext cx="5369196" cy="37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2100"/>
              </a:lnSpc>
              <a:defRPr spc="-52" sz="2600">
                <a:solidFill>
                  <a:srgbClr val="000000">
                    <a:alpha val="99000"/>
                  </a:srgbClr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Forward One Network Model</a:t>
            </a:r>
          </a:p>
        </p:txBody>
      </p:sp>
      <p:pic>
        <p:nvPicPr>
          <p:cNvPr id="158" name="Image 6" descr="Imag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51035" y="397240"/>
            <a:ext cx="2190218" cy="395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 4"/>
          <p:cNvSpPr txBox="1"/>
          <p:nvPr/>
        </p:nvSpPr>
        <p:spPr>
          <a:xfrm>
            <a:off x="531864" y="994555"/>
            <a:ext cx="7199905" cy="27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200"/>
              </a:lnSpc>
              <a:defRPr spc="-9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Experience Matters </a:t>
            </a:r>
          </a:p>
        </p:txBody>
      </p:sp>
      <p:sp>
        <p:nvSpPr>
          <p:cNvPr id="161" name="Text 7"/>
          <p:cNvSpPr txBox="1"/>
          <p:nvPr/>
        </p:nvSpPr>
        <p:spPr>
          <a:xfrm>
            <a:off x="472386" y="1543256"/>
            <a:ext cx="8494494" cy="2776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  <a:r>
              <a:t>CEO - Paul Mark Morris</a:t>
            </a:r>
            <a:br/>
            <a:br/>
            <a:r>
              <a:t>President - Josh Spitzen</a:t>
            </a:r>
            <a:br/>
            <a:br/>
            <a:r>
              <a:t>Chief Innovator - Steve Hundley</a:t>
            </a: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  <a:r>
              <a:t>Chief Experience  - Joey Sacavitch</a:t>
            </a: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  <a:r>
              <a:t>Founding Advisors:</a:t>
            </a:r>
            <a:br/>
          </a:p>
          <a:p>
            <a:pPr marL="160421" indent="-160421">
              <a:lnSpc>
                <a:spcPts val="1500"/>
              </a:lnSpc>
              <a:buSzPct val="100000"/>
              <a:buChar char="-"/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  <a:r>
              <a:t>Gary Gold</a:t>
            </a:r>
          </a:p>
          <a:p>
            <a:pPr marL="160421" indent="-160421">
              <a:lnSpc>
                <a:spcPts val="1500"/>
              </a:lnSpc>
              <a:buSzPct val="100000"/>
              <a:buChar char="-"/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  <a:r>
              <a:t>Merce Kollo</a:t>
            </a:r>
            <a:br/>
          </a:p>
        </p:txBody>
      </p:sp>
      <p:sp>
        <p:nvSpPr>
          <p:cNvPr id="162" name="Text 3"/>
          <p:cNvSpPr txBox="1"/>
          <p:nvPr/>
        </p:nvSpPr>
        <p:spPr>
          <a:xfrm>
            <a:off x="496409" y="636332"/>
            <a:ext cx="5369196" cy="37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2100"/>
              </a:lnSpc>
              <a:defRPr spc="-52" sz="2600">
                <a:solidFill>
                  <a:srgbClr val="000000">
                    <a:alpha val="99000"/>
                  </a:srgbClr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Forward One Leadership</a:t>
            </a:r>
          </a:p>
        </p:txBody>
      </p:sp>
      <p:pic>
        <p:nvPicPr>
          <p:cNvPr id="163" name="Image 6" descr="Imag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51035" y="397240"/>
            <a:ext cx="2190218" cy="395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 4"/>
          <p:cNvSpPr txBox="1"/>
          <p:nvPr/>
        </p:nvSpPr>
        <p:spPr>
          <a:xfrm>
            <a:off x="531864" y="994555"/>
            <a:ext cx="7199905" cy="27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200"/>
              </a:lnSpc>
              <a:defRPr spc="-9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A TECH STACK unmatched for homeowner engagement and agent attraction</a:t>
            </a:r>
          </a:p>
        </p:txBody>
      </p:sp>
      <p:sp>
        <p:nvSpPr>
          <p:cNvPr id="166" name="Text 7"/>
          <p:cNvSpPr txBox="1"/>
          <p:nvPr/>
        </p:nvSpPr>
        <p:spPr>
          <a:xfrm>
            <a:off x="252675" y="1469286"/>
            <a:ext cx="8494494" cy="3104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marL="529936" indent="-529936">
              <a:lnSpc>
                <a:spcPts val="15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7" sz="1700"/>
              <a:t>Shock n Awe Farming</a:t>
            </a:r>
            <a:r>
              <a:rPr b="0" spc="-14" sz="1400">
                <a:solidFill>
                  <a:srgbClr val="000000">
                    <a:alpha val="99000"/>
                  </a:srgbClr>
                </a:solidFill>
              </a:rPr>
              <a:t> - Genie.ai Omni Chanel Farming Tech automates and scales farming </a:t>
            </a:r>
            <a:br>
              <a:rPr b="0" spc="-14" sz="1400">
                <a:solidFill>
                  <a:srgbClr val="000000">
                    <a:alpha val="99000"/>
                  </a:srgbClr>
                </a:solidFill>
              </a:rPr>
            </a:br>
            <a:endParaRPr b="0" spc="-14" sz="1400">
              <a:solidFill>
                <a:srgbClr val="000000">
                  <a:alpha val="99000"/>
                </a:srgbClr>
              </a:solidFill>
            </a:endParaRPr>
          </a:p>
          <a:p>
            <a:pPr lvl="1" marL="893618" indent="-436418">
              <a:lnSpc>
                <a:spcPct val="1500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4" sz="1400">
                <a:solidFill>
                  <a:srgbClr val="000000">
                    <a:alpha val="99000"/>
                  </a:srgbClr>
                </a:solidFill>
              </a:rPr>
              <a:t>Neighborhood Command</a:t>
            </a:r>
            <a:r>
              <a:rPr b="0" spc="-14" sz="1400">
                <a:solidFill>
                  <a:srgbClr val="000000">
                    <a:alpha val="99000"/>
                  </a:srgbClr>
                </a:solidFill>
              </a:rPr>
              <a:t> - Personalized automate farming via Social, Digital, Print &amp; Text</a:t>
            </a:r>
            <a:endParaRPr b="0" spc="-14" sz="1400">
              <a:solidFill>
                <a:srgbClr val="000000">
                  <a:alpha val="99000"/>
                </a:srgbClr>
              </a:solidFill>
            </a:endParaRPr>
          </a:p>
          <a:p>
            <a:pPr lvl="1" marL="893618" indent="-436418">
              <a:lnSpc>
                <a:spcPct val="1500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4" sz="1400">
                <a:solidFill>
                  <a:srgbClr val="000000">
                    <a:alpha val="99000"/>
                  </a:srgbClr>
                </a:solidFill>
              </a:rPr>
              <a:t>Listing Command</a:t>
            </a:r>
            <a:r>
              <a:rPr b="0" spc="-14" sz="1400">
                <a:solidFill>
                  <a:srgbClr val="000000">
                    <a:alpha val="99000"/>
                  </a:srgbClr>
                </a:solidFill>
              </a:rPr>
              <a:t> - Set it and Forget it Circle Prospecting of our own Listings</a:t>
            </a:r>
            <a:endParaRPr b="0" spc="-14" sz="1400">
              <a:solidFill>
                <a:srgbClr val="000000">
                  <a:alpha val="99000"/>
                </a:srgbClr>
              </a:solidFill>
            </a:endParaRPr>
          </a:p>
          <a:p>
            <a:pPr lvl="1" marL="893618" indent="-436418">
              <a:lnSpc>
                <a:spcPct val="1500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4" sz="1400">
                <a:solidFill>
                  <a:srgbClr val="000000">
                    <a:alpha val="99000"/>
                  </a:srgbClr>
                </a:solidFill>
              </a:rPr>
              <a:t>Competition Command</a:t>
            </a:r>
            <a:r>
              <a:rPr b="0" spc="-14" sz="1400">
                <a:solidFill>
                  <a:srgbClr val="000000">
                    <a:alpha val="99000"/>
                  </a:srgbClr>
                </a:solidFill>
              </a:rPr>
              <a:t> - INSTANT Circle prospecting of our competitor’s listings by Zipcode</a:t>
            </a:r>
            <a:endParaRPr b="0" spc="-14" sz="1400">
              <a:solidFill>
                <a:srgbClr val="000000">
                  <a:alpha val="99000"/>
                </a:srgbClr>
              </a:solidFill>
            </a:endParaRPr>
          </a:p>
          <a:p>
            <a:pPr lvl="1" marL="893618" indent="-436418">
              <a:lnSpc>
                <a:spcPct val="1500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4" sz="1400">
                <a:solidFill>
                  <a:srgbClr val="000000">
                    <a:alpha val="99000"/>
                  </a:srgbClr>
                </a:solidFill>
              </a:rPr>
              <a:t>Nurture Engine</a:t>
            </a:r>
            <a:r>
              <a:rPr b="0" spc="-14" sz="1400">
                <a:solidFill>
                  <a:srgbClr val="000000">
                    <a:alpha val="99000"/>
                  </a:srgbClr>
                </a:solidFill>
              </a:rPr>
              <a:t> CRM - Pattern matching nurture system designed to convert top of funnel sellers</a:t>
            </a:r>
            <a:endParaRPr b="0" spc="-14" sz="1400">
              <a:solidFill>
                <a:srgbClr val="000000">
                  <a:alpha val="99000"/>
                </a:srgbClr>
              </a:solidFill>
            </a:endParaRPr>
          </a:p>
          <a:p>
            <a:pPr>
              <a:lnSpc>
                <a:spcPts val="1500"/>
              </a:lnSpc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b="0">
              <a:solidFill>
                <a:srgbClr val="000000">
                  <a:alpha val="99000"/>
                </a:srgbClr>
              </a:solidFill>
            </a:endParaRPr>
          </a:p>
          <a:p>
            <a:pPr marL="529936" indent="-529936">
              <a:lnSpc>
                <a:spcPts val="15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7" sz="1700"/>
              <a:t>Proprietary GeoSocial Audience Technology</a:t>
            </a:r>
            <a:r>
              <a:rPr b="0" spc="-14" sz="1400"/>
              <a:t> -</a:t>
            </a:r>
            <a:r>
              <a:rPr b="0" spc="-14" sz="1400">
                <a:solidFill>
                  <a:srgbClr val="000000"/>
                </a:solidFill>
              </a:rPr>
              <a:t> T360 believes 1.5 years ahead of market</a:t>
            </a:r>
            <a:endParaRPr b="0" spc="-14" sz="1400">
              <a:solidFill>
                <a:srgbClr val="000000"/>
              </a:solidFill>
            </a:endParaRPr>
          </a:p>
          <a:p>
            <a:pPr>
              <a:lnSpc>
                <a:spcPts val="1500"/>
              </a:lnSpc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b="0" spc="-14" sz="1400"/>
          </a:p>
          <a:p>
            <a:pPr marL="529936" indent="-529936">
              <a:lnSpc>
                <a:spcPts val="15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7" sz="1700"/>
              <a:t>Data Driven AGENT Attraction and Selection</a:t>
            </a:r>
            <a:r>
              <a:rPr b="0" spc="-14" sz="1400"/>
              <a:t> -</a:t>
            </a:r>
            <a:r>
              <a:rPr b="0" spc="-14" sz="1400">
                <a:solidFill>
                  <a:srgbClr val="000000"/>
                </a:solidFill>
              </a:rPr>
              <a:t> We choose agents based on criteria</a:t>
            </a:r>
            <a:br>
              <a:rPr b="0" spc="-14" sz="1400">
                <a:solidFill>
                  <a:srgbClr val="000000"/>
                </a:solidFill>
              </a:rPr>
            </a:br>
            <a:endParaRPr b="0" spc="-14" sz="1400">
              <a:solidFill>
                <a:srgbClr val="000000"/>
              </a:solidFill>
            </a:endParaRPr>
          </a:p>
          <a:p>
            <a:pPr marL="529936" indent="-529936">
              <a:lnSpc>
                <a:spcPts val="15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7" sz="1700">
                <a:solidFill>
                  <a:srgbClr val="418CE4"/>
                </a:solidFill>
              </a:rPr>
              <a:t>Growth plan starting in Los Angeles County</a:t>
            </a:r>
            <a:r>
              <a:rPr b="0" spc="-14" sz="1400">
                <a:solidFill>
                  <a:srgbClr val="000000"/>
                </a:solidFill>
              </a:rPr>
              <a:t> - Select nationwide 24 month plan </a:t>
            </a:r>
            <a:endParaRPr b="0" spc="-14" sz="1400">
              <a:solidFill>
                <a:srgbClr val="000000">
                  <a:alpha val="99000"/>
                </a:srgbClr>
              </a:solidFill>
            </a:endParaRPr>
          </a:p>
        </p:txBody>
      </p:sp>
      <p:sp>
        <p:nvSpPr>
          <p:cNvPr id="167" name="Text 3"/>
          <p:cNvSpPr txBox="1"/>
          <p:nvPr/>
        </p:nvSpPr>
        <p:spPr>
          <a:xfrm>
            <a:off x="496409" y="636332"/>
            <a:ext cx="5369196" cy="37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2100"/>
              </a:lnSpc>
              <a:defRPr spc="-52" sz="2600">
                <a:solidFill>
                  <a:srgbClr val="000000">
                    <a:alpha val="99000"/>
                  </a:srgbClr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The Forward One Innovation Lab</a:t>
            </a:r>
          </a:p>
        </p:txBody>
      </p:sp>
      <p:pic>
        <p:nvPicPr>
          <p:cNvPr id="168" name="Image 6" descr="Imag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51035" y="397240"/>
            <a:ext cx="2190218" cy="395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 4"/>
          <p:cNvSpPr txBox="1"/>
          <p:nvPr/>
        </p:nvSpPr>
        <p:spPr>
          <a:xfrm>
            <a:off x="531864" y="994555"/>
            <a:ext cx="7795185" cy="27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200"/>
              </a:lnSpc>
              <a:defRPr spc="-9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A nimble brokerage layer allowing us to select agents from any organization for referral partnerships</a:t>
            </a:r>
          </a:p>
        </p:txBody>
      </p:sp>
      <p:sp>
        <p:nvSpPr>
          <p:cNvPr id="171" name="Text 7"/>
          <p:cNvSpPr txBox="1"/>
          <p:nvPr/>
        </p:nvSpPr>
        <p:spPr>
          <a:xfrm>
            <a:off x="472386" y="1581956"/>
            <a:ext cx="8494494" cy="2440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  <a:r>
              <a:t>OUR TITLE PARTNER</a:t>
            </a: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</a:p>
          <a:p>
            <a:pPr>
              <a:lnSpc>
                <a:spcPts val="1500"/>
              </a:lnSpc>
              <a:defRPr spc="-16" sz="1600">
                <a:solidFill>
                  <a:srgbClr val="535353"/>
                </a:solidFill>
                <a:latin typeface="Abadi MT Condensed Extra Bold"/>
                <a:ea typeface="Abadi MT Condensed Extra Bold"/>
                <a:cs typeface="Abadi MT Condensed Extra Bold"/>
                <a:sym typeface="Abadi MT Condensed Extra Bold"/>
              </a:defRPr>
            </a:pPr>
          </a:p>
          <a:p>
            <a:pPr>
              <a:lnSpc>
                <a:spcPct val="150000"/>
              </a:lnSpc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0"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rPr>
              <a:t>1. We collaborate with our title partner on selecting agents</a:t>
            </a:r>
            <a:endParaRPr b="0" spc="-17" sz="1700">
              <a:solidFill>
                <a:srgbClr val="535353"/>
              </a:solidFill>
              <a:latin typeface="Abadi MT Condensed Light"/>
              <a:ea typeface="Abadi MT Condensed Light"/>
              <a:cs typeface="Abadi MT Condensed Light"/>
              <a:sym typeface="Abadi MT Condensed Light"/>
            </a:endParaRPr>
          </a:p>
          <a:p>
            <a:pPr>
              <a:lnSpc>
                <a:spcPct val="150000"/>
              </a:lnSpc>
              <a:defRPr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2. F1 engages agent and is responsible for brining on board and introduce to our title partner</a:t>
            </a:r>
          </a:p>
          <a:p>
            <a:pPr>
              <a:lnSpc>
                <a:spcPct val="150000"/>
              </a:lnSpc>
              <a:defRPr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3. Our title partner provides farm mapping services for our selected agent.</a:t>
            </a:r>
          </a:p>
          <a:p>
            <a:pPr>
              <a:lnSpc>
                <a:spcPct val="150000"/>
              </a:lnSpc>
              <a:defRPr spc="-17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4. Our title partner is invited to be integrated into new listing workflow.</a:t>
            </a:r>
          </a:p>
        </p:txBody>
      </p:sp>
      <p:sp>
        <p:nvSpPr>
          <p:cNvPr id="172" name="Text 3"/>
          <p:cNvSpPr txBox="1"/>
          <p:nvPr/>
        </p:nvSpPr>
        <p:spPr>
          <a:xfrm>
            <a:off x="496409" y="636332"/>
            <a:ext cx="5369196" cy="377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2100"/>
              </a:lnSpc>
              <a:defRPr spc="-52" sz="2600">
                <a:solidFill>
                  <a:srgbClr val="000000">
                    <a:alpha val="99000"/>
                  </a:srgbClr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Forward One Network Model</a:t>
            </a:r>
          </a:p>
        </p:txBody>
      </p:sp>
      <p:pic>
        <p:nvPicPr>
          <p:cNvPr id="173" name="Image 6" descr="Imag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51035" y="397240"/>
            <a:ext cx="2190218" cy="395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 1"/>
          <p:cNvSpPr txBox="1"/>
          <p:nvPr/>
        </p:nvSpPr>
        <p:spPr>
          <a:xfrm>
            <a:off x="1760220" y="2257398"/>
            <a:ext cx="6080760" cy="633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ts val="4300"/>
              </a:lnSpc>
              <a:defRPr b="1" spc="-72" sz="36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Thank </a:t>
            </a:r>
            <a:r>
              <a:rPr>
                <a:solidFill>
                  <a:srgbClr val="0C8CE9">
                    <a:alpha val="99000"/>
                  </a:srgbClr>
                </a:solidFill>
              </a:rPr>
              <a:t>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62507" y="816170"/>
            <a:ext cx="6475903" cy="3924301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Text 5"/>
          <p:cNvSpPr txBox="1"/>
          <p:nvPr/>
        </p:nvSpPr>
        <p:spPr>
          <a:xfrm>
            <a:off x="230875" y="3667866"/>
            <a:ext cx="4153126" cy="466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500"/>
              </a:lnSpc>
              <a:defRPr i="1" spc="-11" sz="11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Typical inferior options</a:t>
            </a:r>
            <a:r>
              <a:t>: </a:t>
            </a:r>
            <a:br/>
            <a:r>
              <a:t>Broker Metrics, Altos Research, MyMTA</a:t>
            </a:r>
          </a:p>
        </p:txBody>
      </p:sp>
      <p:sp>
        <p:nvSpPr>
          <p:cNvPr id="179" name="Text 8"/>
          <p:cNvSpPr txBox="1"/>
          <p:nvPr/>
        </p:nvSpPr>
        <p:spPr>
          <a:xfrm>
            <a:off x="85524" y="2217948"/>
            <a:ext cx="5003489" cy="1040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marL="127000" indent="-127000" defTabSz="7239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Agent Scorecard - </a:t>
            </a:r>
            <a:r>
              <a:t>Select agents based on potential title revenue</a:t>
            </a: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Patented Farm Analyzer</a:t>
            </a:r>
            <a:r>
              <a:t> - Uncover “pockets of listing opportunities”</a:t>
            </a: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12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24"/>
              <a:t> </a:t>
            </a:r>
            <a:r>
              <a:rPr b="1" spc="-24"/>
              <a:t>Share KNOWLEDGE</a:t>
            </a:r>
            <a:r>
              <a:rPr spc="-24"/>
              <a:t> competitors don’t have</a:t>
            </a:r>
          </a:p>
        </p:txBody>
      </p:sp>
      <p:sp>
        <p:nvSpPr>
          <p:cNvPr id="180" name="Text 9"/>
          <p:cNvSpPr txBox="1"/>
          <p:nvPr/>
        </p:nvSpPr>
        <p:spPr>
          <a:xfrm>
            <a:off x="258557" y="332931"/>
            <a:ext cx="3747135" cy="302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700"/>
              </a:lnSpc>
              <a:defRPr b="1" spc="-27" sz="13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TheGenie.ai</a:t>
            </a:r>
          </a:p>
        </p:txBody>
      </p:sp>
      <p:sp>
        <p:nvSpPr>
          <p:cNvPr id="181" name="Text 10"/>
          <p:cNvSpPr txBox="1"/>
          <p:nvPr/>
        </p:nvSpPr>
        <p:spPr>
          <a:xfrm>
            <a:off x="258557" y="657654"/>
            <a:ext cx="3747135" cy="430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2700"/>
              </a:lnSpc>
              <a:defRPr b="1" spc="-50" sz="22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A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gent Attraction</a:t>
            </a:r>
          </a:p>
        </p:txBody>
      </p:sp>
      <p:grpSp>
        <p:nvGrpSpPr>
          <p:cNvPr id="184" name="Group"/>
          <p:cNvGrpSpPr/>
          <p:nvPr/>
        </p:nvGrpSpPr>
        <p:grpSpPr>
          <a:xfrm>
            <a:off x="2810600" y="130942"/>
            <a:ext cx="865411" cy="853742"/>
            <a:chOff x="0" y="0"/>
            <a:chExt cx="865409" cy="853740"/>
          </a:xfrm>
        </p:grpSpPr>
        <p:sp>
          <p:nvSpPr>
            <p:cNvPr id="182" name="Rectangle"/>
            <p:cNvSpPr/>
            <p:nvPr/>
          </p:nvSpPr>
          <p:spPr>
            <a:xfrm>
              <a:off x="0" y="581939"/>
              <a:ext cx="865410" cy="200696"/>
            </a:xfrm>
            <a:prstGeom prst="rect">
              <a:avLst/>
            </a:prstGeom>
            <a:solidFill>
              <a:srgbClr val="0D1330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183" name="genie-logo-1.png" descr="genie-logo-1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5366" y="0"/>
              <a:ext cx="789173" cy="8537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5" name="“Teach an agent 1 thing they don’t know about themself, you will get in the door… every time”"/>
          <p:cNvSpPr txBox="1"/>
          <p:nvPr/>
        </p:nvSpPr>
        <p:spPr>
          <a:xfrm>
            <a:off x="354011" y="1184079"/>
            <a:ext cx="3906855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“Teach an agent 1 thing they don’t know about themself, you will get in the door… every time”</a:t>
            </a:r>
          </a:p>
        </p:txBody>
      </p:sp>
      <p:pic>
        <p:nvPicPr>
          <p:cNvPr id="186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35351" y="964307"/>
            <a:ext cx="4516249" cy="3354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49492" y="1205706"/>
            <a:ext cx="4309465" cy="27319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Image 0" descr="Image 0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617524" y="935831"/>
            <a:ext cx="6600826" cy="32718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300"/>
                                  </p:stCondLst>
                                  <p:childTnLst>
                                    <p:animMotion path="M 0.000000 0.000000 L 0.596564 0.013601" origin="layout" pathEditMode="relative">
                                      <p:cBhvr>
                                        <p:cTn id="6" dur="125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afterEffect" presetSubtype="0" presetID="-1" grpId="2" accel="50000" decel="50000" fill="hold">
                                  <p:stCondLst>
                                    <p:cond delay="200"/>
                                  </p:stCondLst>
                                  <p:childTnLst>
                                    <p:animMotion path="M 0.000000 0.000000 L 0.460007 0.000014" origin="layout" pathEditMode="relative">
                                      <p:cBhvr>
                                        <p:cTn id="9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path" nodeType="afterEffect" presetSubtype="0" presetID="-1" grpId="3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563347 0.000000" origin="layout" pathEditMode="relative">
                                      <p:cBhvr>
                                        <p:cTn id="12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Text 2"/>
          <p:cNvGrpSpPr/>
          <p:nvPr/>
        </p:nvGrpSpPr>
        <p:grpSpPr>
          <a:xfrm>
            <a:off x="2381084" y="2471845"/>
            <a:ext cx="922788" cy="1830722"/>
            <a:chOff x="96920" y="-944972"/>
            <a:chExt cx="922787" cy="1830720"/>
          </a:xfrm>
        </p:grpSpPr>
        <p:sp>
          <p:nvSpPr>
            <p:cNvPr id="190" name="Circle"/>
            <p:cNvSpPr/>
            <p:nvPr/>
          </p:nvSpPr>
          <p:spPr>
            <a:xfrm>
              <a:off x="96920" y="-491006"/>
              <a:ext cx="922788" cy="922788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1" name="MyMTA"/>
            <p:cNvSpPr txBox="1"/>
            <p:nvPr/>
          </p:nvSpPr>
          <p:spPr>
            <a:xfrm>
              <a:off x="301268" y="-944973"/>
              <a:ext cx="608254" cy="183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1100"/>
              </a:lvl1pPr>
            </a:lstStyle>
            <a:p>
              <a:pPr/>
              <a:r>
                <a:t>MyMTA</a:t>
              </a:r>
            </a:p>
          </p:txBody>
        </p:sp>
      </p:grpSp>
      <p:grpSp>
        <p:nvGrpSpPr>
          <p:cNvPr id="195" name="Text 3"/>
          <p:cNvGrpSpPr/>
          <p:nvPr/>
        </p:nvGrpSpPr>
        <p:grpSpPr>
          <a:xfrm>
            <a:off x="4639833" y="3440620"/>
            <a:ext cx="813655" cy="813655"/>
            <a:chOff x="0" y="0"/>
            <a:chExt cx="813653" cy="813653"/>
          </a:xfrm>
        </p:grpSpPr>
        <p:sp>
          <p:nvSpPr>
            <p:cNvPr id="193" name="Circle"/>
            <p:cNvSpPr/>
            <p:nvPr/>
          </p:nvSpPr>
          <p:spPr>
            <a:xfrm>
              <a:off x="0" y="0"/>
              <a:ext cx="813654" cy="813654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4" name="Altos"/>
            <p:cNvSpPr txBox="1"/>
            <p:nvPr/>
          </p:nvSpPr>
          <p:spPr>
            <a:xfrm>
              <a:off x="180181" y="252571"/>
              <a:ext cx="453292" cy="3085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1100"/>
              </a:lvl1pPr>
            </a:lstStyle>
            <a:p>
              <a:pPr/>
              <a:r>
                <a:t>Altos</a:t>
              </a:r>
            </a:p>
          </p:txBody>
        </p:sp>
      </p:grpSp>
      <p:grpSp>
        <p:nvGrpSpPr>
          <p:cNvPr id="198" name="Text 4"/>
          <p:cNvGrpSpPr/>
          <p:nvPr/>
        </p:nvGrpSpPr>
        <p:grpSpPr>
          <a:xfrm>
            <a:off x="3110174" y="3762951"/>
            <a:ext cx="813655" cy="796537"/>
            <a:chOff x="0" y="0"/>
            <a:chExt cx="813653" cy="796535"/>
          </a:xfrm>
        </p:grpSpPr>
        <p:sp>
          <p:nvSpPr>
            <p:cNvPr id="196" name="Circle"/>
            <p:cNvSpPr/>
            <p:nvPr/>
          </p:nvSpPr>
          <p:spPr>
            <a:xfrm>
              <a:off x="0" y="0"/>
              <a:ext cx="796536" cy="796536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7" name="Broker Metrics"/>
            <p:cNvSpPr txBox="1"/>
            <p:nvPr/>
          </p:nvSpPr>
          <p:spPr>
            <a:xfrm>
              <a:off x="115638" y="155988"/>
              <a:ext cx="698016" cy="4845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1100"/>
              </a:lvl1pPr>
            </a:lstStyle>
            <a:p>
              <a:pPr/>
              <a:r>
                <a:t>Broker Metrics</a:t>
              </a:r>
            </a:p>
          </p:txBody>
        </p:sp>
      </p:grpSp>
      <p:grpSp>
        <p:nvGrpSpPr>
          <p:cNvPr id="201" name="Text 5"/>
          <p:cNvGrpSpPr/>
          <p:nvPr/>
        </p:nvGrpSpPr>
        <p:grpSpPr>
          <a:xfrm>
            <a:off x="6822451" y="337918"/>
            <a:ext cx="1374819" cy="1374488"/>
            <a:chOff x="-137340" y="-124474"/>
            <a:chExt cx="1374818" cy="1374487"/>
          </a:xfrm>
        </p:grpSpPr>
        <p:sp>
          <p:nvSpPr>
            <p:cNvPr id="199" name="Circle"/>
            <p:cNvSpPr/>
            <p:nvPr/>
          </p:nvSpPr>
          <p:spPr>
            <a:xfrm>
              <a:off x="-137341" y="-124475"/>
              <a:ext cx="1374820" cy="1374488"/>
            </a:xfrm>
            <a:prstGeom prst="ellipse">
              <a:avLst/>
            </a:prstGeom>
            <a:solidFill>
              <a:srgbClr val="67B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00" name="The Genie.AI"/>
            <p:cNvSpPr txBox="1"/>
            <p:nvPr/>
          </p:nvSpPr>
          <p:spPr>
            <a:xfrm>
              <a:off x="67205" y="434498"/>
              <a:ext cx="965728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11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/>
              <a:r>
                <a:t>The Genie.AI</a:t>
              </a:r>
            </a:p>
          </p:txBody>
        </p:sp>
      </p:grpSp>
      <p:pic>
        <p:nvPicPr>
          <p:cNvPr id="20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8737" y="2566988"/>
            <a:ext cx="6510340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2000" y="685800"/>
            <a:ext cx="19050" cy="3786188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Text 7"/>
          <p:cNvSpPr txBox="1"/>
          <p:nvPr/>
        </p:nvSpPr>
        <p:spPr>
          <a:xfrm>
            <a:off x="598473" y="356154"/>
            <a:ext cx="3604261" cy="302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700"/>
              </a:lnSpc>
              <a:defRPr b="1" spc="-27" sz="13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Solutions for Attracting TOP REALTORS</a:t>
            </a:r>
          </a:p>
        </p:txBody>
      </p:sp>
      <p:sp>
        <p:nvSpPr>
          <p:cNvPr id="205" name="Text 8"/>
          <p:cNvSpPr txBox="1"/>
          <p:nvPr/>
        </p:nvSpPr>
        <p:spPr>
          <a:xfrm>
            <a:off x="427432" y="2447164"/>
            <a:ext cx="1008699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Hard to Use</a:t>
            </a:r>
          </a:p>
        </p:txBody>
      </p:sp>
      <p:sp>
        <p:nvSpPr>
          <p:cNvPr id="206" name="Text 9"/>
          <p:cNvSpPr txBox="1"/>
          <p:nvPr/>
        </p:nvSpPr>
        <p:spPr>
          <a:xfrm>
            <a:off x="7813757" y="2447164"/>
            <a:ext cx="1003936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Easy to Use</a:t>
            </a:r>
          </a:p>
        </p:txBody>
      </p:sp>
      <p:sp>
        <p:nvSpPr>
          <p:cNvPr id="207" name="Text 10"/>
          <p:cNvSpPr txBox="1"/>
          <p:nvPr/>
        </p:nvSpPr>
        <p:spPr>
          <a:xfrm>
            <a:off x="4081939" y="328118"/>
            <a:ext cx="1003936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High Value</a:t>
            </a:r>
          </a:p>
        </p:txBody>
      </p:sp>
      <p:sp>
        <p:nvSpPr>
          <p:cNvPr id="208" name="Text 11"/>
          <p:cNvSpPr txBox="1"/>
          <p:nvPr/>
        </p:nvSpPr>
        <p:spPr>
          <a:xfrm>
            <a:off x="4081938" y="4494741"/>
            <a:ext cx="980124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Low Value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0"/>
          <p:cNvSpPr txBox="1"/>
          <p:nvPr/>
        </p:nvSpPr>
        <p:spPr>
          <a:xfrm>
            <a:off x="846246" y="507758"/>
            <a:ext cx="7700628" cy="430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2700"/>
              </a:lnSpc>
              <a:defRPr b="1" spc="-50" sz="2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A trifecta for </a:t>
            </a:r>
            <a:r>
              <a:rPr>
                <a:solidFill>
                  <a:srgbClr val="0C8CE9">
                    <a:alpha val="99000"/>
                  </a:srgbClr>
                </a:solidFill>
              </a:rPr>
              <a:t>Market Share</a:t>
            </a:r>
            <a:r>
              <a:t> Domination</a:t>
            </a:r>
          </a:p>
        </p:txBody>
      </p:sp>
      <p:sp>
        <p:nvSpPr>
          <p:cNvPr id="30" name="Full access for your reps to the Forward Living Enterprise…"/>
          <p:cNvSpPr txBox="1"/>
          <p:nvPr/>
        </p:nvSpPr>
        <p:spPr>
          <a:xfrm>
            <a:off x="981706" y="1518987"/>
            <a:ext cx="7700627" cy="14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40631" indent="-240631">
              <a:buSzPct val="100000"/>
              <a:buAutoNum type="arabicPeriod" startAt="1"/>
              <a:defRPr>
                <a:solidFill>
                  <a:srgbClr val="535353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  <a:r>
              <a:t>Full access for your reps to the Forward Living Enterprise</a:t>
            </a:r>
          </a:p>
          <a:p>
            <a:pPr>
              <a:defRPr>
                <a:solidFill>
                  <a:srgbClr val="535353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  <a:p>
            <a:pPr>
              <a:defRPr>
                <a:solidFill>
                  <a:srgbClr val="535353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  <a:r>
              <a:t>2. Execute proven solutions to land mega agents and teams</a:t>
            </a:r>
          </a:p>
          <a:p>
            <a:pPr>
              <a:defRPr>
                <a:solidFill>
                  <a:srgbClr val="535353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  <a:p>
            <a:pPr>
              <a:defRPr>
                <a:solidFill>
                  <a:srgbClr val="535353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  <a:r>
              <a:t>3. Scale our Home Seller Attraction system where we direct title on each listing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 2"/>
          <p:cNvSpPr txBox="1"/>
          <p:nvPr/>
        </p:nvSpPr>
        <p:spPr>
          <a:xfrm>
            <a:off x="655319" y="2393063"/>
            <a:ext cx="3032762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2100"/>
              </a:lnSpc>
              <a:defRPr b="1" spc="-36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F1 Vision</a:t>
            </a:r>
          </a:p>
        </p:txBody>
      </p:sp>
      <p:sp>
        <p:nvSpPr>
          <p:cNvPr id="211" name="Text 3"/>
          <p:cNvSpPr txBox="1"/>
          <p:nvPr/>
        </p:nvSpPr>
        <p:spPr>
          <a:xfrm>
            <a:off x="2712719" y="2966276"/>
            <a:ext cx="6037900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Newer Realtors are less subscribed to the ‘relationship based’ model. </a:t>
            </a:r>
            <a:r>
              <a:rPr>
                <a:solidFill>
                  <a:srgbClr val="0C8CE9">
                    <a:alpha val="99000"/>
                  </a:srgbClr>
                </a:solidFill>
              </a:rPr>
              <a:t>Title business is transactional.</a:t>
            </a:r>
          </a:p>
        </p:txBody>
      </p:sp>
      <p:sp>
        <p:nvSpPr>
          <p:cNvPr id="212" name="Text 4"/>
          <p:cNvSpPr txBox="1"/>
          <p:nvPr/>
        </p:nvSpPr>
        <p:spPr>
          <a:xfrm>
            <a:off x="2712720" y="3894964"/>
            <a:ext cx="6233160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200"/>
              </a:lnSpc>
              <a:defRPr spc="-5" sz="9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Many Realtors don’t close any deals. 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Title reps struggle to get conversations started with the few that do.</a:t>
            </a:r>
          </a:p>
        </p:txBody>
      </p:sp>
      <p:sp>
        <p:nvSpPr>
          <p:cNvPr id="213" name="Text 5"/>
          <p:cNvSpPr txBox="1"/>
          <p:nvPr/>
        </p:nvSpPr>
        <p:spPr>
          <a:xfrm>
            <a:off x="2712720" y="2037588"/>
            <a:ext cx="5937885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Higher title rep competition among the </a:t>
            </a:r>
            <a:r>
              <a:rPr>
                <a:solidFill>
                  <a:srgbClr val="0C8CE9">
                    <a:alpha val="99000"/>
                  </a:srgbClr>
                </a:solidFill>
              </a:rPr>
              <a:t>few winning realtors</a:t>
            </a:r>
          </a:p>
        </p:txBody>
      </p:sp>
      <p:sp>
        <p:nvSpPr>
          <p:cNvPr id="214" name="Text 6"/>
          <p:cNvSpPr txBox="1"/>
          <p:nvPr/>
        </p:nvSpPr>
        <p:spPr>
          <a:xfrm>
            <a:off x="2712720" y="1108901"/>
            <a:ext cx="1746886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Lower </a:t>
            </a:r>
            <a:r>
              <a:rPr>
                <a:solidFill>
                  <a:srgbClr val="0C8CE9">
                    <a:alpha val="99000"/>
                  </a:srgbClr>
                </a:solidFill>
              </a:rPr>
              <a:t>transaction volume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1587" y="604837"/>
            <a:ext cx="6600826" cy="3271839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Text 1"/>
          <p:cNvSpPr txBox="1"/>
          <p:nvPr/>
        </p:nvSpPr>
        <p:spPr>
          <a:xfrm>
            <a:off x="1317307" y="3995644"/>
            <a:ext cx="3604261" cy="624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2100"/>
              </a:lnSpc>
              <a:defRPr b="1" spc="-36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Don’t know which agents to target?</a:t>
            </a:r>
          </a:p>
        </p:txBody>
      </p:sp>
      <p:sp>
        <p:nvSpPr>
          <p:cNvPr id="218" name="Text 2"/>
          <p:cNvSpPr txBox="1"/>
          <p:nvPr/>
        </p:nvSpPr>
        <p:spPr>
          <a:xfrm>
            <a:off x="5341620" y="4169697"/>
            <a:ext cx="3604260" cy="27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500"/>
              </a:lnSpc>
              <a:defRPr i="1" spc="-11" sz="11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Let TitleGenie take care of it for you.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1587" y="604837"/>
            <a:ext cx="6600826" cy="3271839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Text 1"/>
          <p:cNvSpPr txBox="1"/>
          <p:nvPr/>
        </p:nvSpPr>
        <p:spPr>
          <a:xfrm>
            <a:off x="1317307" y="3995644"/>
            <a:ext cx="3604261" cy="624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2100"/>
              </a:lnSpc>
              <a:defRPr b="1" spc="-36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Ever wondered how you can bring value to your Realtors?</a:t>
            </a:r>
          </a:p>
        </p:txBody>
      </p:sp>
      <p:sp>
        <p:nvSpPr>
          <p:cNvPr id="222" name="Text 2"/>
          <p:cNvSpPr txBox="1"/>
          <p:nvPr/>
        </p:nvSpPr>
        <p:spPr>
          <a:xfrm>
            <a:off x="5341620" y="4074447"/>
            <a:ext cx="3604260" cy="4664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500"/>
              </a:lnSpc>
              <a:defRPr i="1" spc="-11" sz="11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Title genie is the only platform that showcases realtors their competition data.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1587" y="701870"/>
            <a:ext cx="6600826" cy="3271839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ext 1"/>
          <p:cNvSpPr txBox="1"/>
          <p:nvPr/>
        </p:nvSpPr>
        <p:spPr>
          <a:xfrm>
            <a:off x="1317307" y="4243294"/>
            <a:ext cx="3604261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2100"/>
              </a:lnSpc>
              <a:defRPr b="1" spc="-36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Our Bread and Butter: DATA</a:t>
            </a:r>
          </a:p>
        </p:txBody>
      </p:sp>
      <p:sp>
        <p:nvSpPr>
          <p:cNvPr id="226" name="Text 2"/>
          <p:cNvSpPr txBox="1"/>
          <p:nvPr/>
        </p:nvSpPr>
        <p:spPr>
          <a:xfrm>
            <a:off x="5341620" y="4188746"/>
            <a:ext cx="3604260" cy="4664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500"/>
              </a:lnSpc>
              <a:defRPr i="1" spc="-11" sz="11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TitleGenie lets you analyze areas like a stock pick, nailing down exact strategies you can recommend to agents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3"/>
          <p:cNvSpPr txBox="1"/>
          <p:nvPr/>
        </p:nvSpPr>
        <p:spPr>
          <a:xfrm>
            <a:off x="480006" y="723555"/>
            <a:ext cx="4942274" cy="430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2700"/>
              </a:lnSpc>
              <a:defRPr b="1" spc="-50" sz="22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1. </a:t>
            </a:r>
            <a:r>
              <a:t>Open Doors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 to Forward Living </a:t>
            </a:r>
          </a:p>
        </p:txBody>
      </p:sp>
      <p:sp>
        <p:nvSpPr>
          <p:cNvPr id="33" name="Text 6"/>
          <p:cNvSpPr txBox="1"/>
          <p:nvPr/>
        </p:nvSpPr>
        <p:spPr>
          <a:xfrm>
            <a:off x="466211" y="1891029"/>
            <a:ext cx="4498414" cy="1361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marL="342900" indent="-342900">
              <a:lnSpc>
                <a:spcPct val="200000"/>
              </a:lnSpc>
              <a:buSzPct val="100000"/>
              <a:buChar char="•"/>
              <a:defRPr spc="-9" sz="1700">
                <a:solidFill>
                  <a:srgbClr val="0C8CE9">
                    <a:alpha val="99000"/>
                  </a:srgbClr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#1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 Out of </a:t>
            </a:r>
            <a:r>
              <a:t>105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 Kellar Williams Offices in California</a:t>
            </a:r>
            <a:endParaRPr>
              <a:solidFill>
                <a:srgbClr val="000000">
                  <a:alpha val="99000"/>
                </a:srgbClr>
              </a:solidFill>
            </a:endParaRPr>
          </a:p>
          <a:p>
            <a:pPr marL="342900" indent="-342900">
              <a:lnSpc>
                <a:spcPct val="200000"/>
              </a:lnSpc>
              <a:buSzPct val="100000"/>
              <a:buChar char="•"/>
              <a:defRPr spc="-9" sz="1700">
                <a:solidFill>
                  <a:srgbClr val="0C8CE9">
                    <a:alpha val="99000"/>
                  </a:srgbClr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$9.1B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 Total Sales Volume</a:t>
            </a:r>
            <a:endParaRPr>
              <a:solidFill>
                <a:srgbClr val="000000">
                  <a:alpha val="99000"/>
                </a:srgbClr>
              </a:solidFill>
            </a:endParaRPr>
          </a:p>
          <a:p>
            <a:pPr marL="342900" indent="-342900">
              <a:lnSpc>
                <a:spcPct val="200000"/>
              </a:lnSpc>
              <a:buSzPct val="100000"/>
              <a:buChar char="•"/>
              <a:defRPr spc="-9" sz="1700">
                <a:solidFill>
                  <a:srgbClr val="0C8CE9">
                    <a:alpha val="99000"/>
                  </a:srgbClr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pPr>
            <a:r>
              <a:t>5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 offices in the prime locations in Los Angeles</a:t>
            </a:r>
          </a:p>
        </p:txBody>
      </p:sp>
      <p:grpSp>
        <p:nvGrpSpPr>
          <p:cNvPr id="36" name="Group"/>
          <p:cNvGrpSpPr/>
          <p:nvPr/>
        </p:nvGrpSpPr>
        <p:grpSpPr>
          <a:xfrm>
            <a:off x="5424955" y="2006039"/>
            <a:ext cx="3287761" cy="930013"/>
            <a:chOff x="0" y="0"/>
            <a:chExt cx="3287760" cy="930012"/>
          </a:xfrm>
        </p:grpSpPr>
        <p:sp>
          <p:nvSpPr>
            <p:cNvPr id="34" name="Rectangle"/>
            <p:cNvSpPr/>
            <p:nvPr/>
          </p:nvSpPr>
          <p:spPr>
            <a:xfrm>
              <a:off x="0" y="0"/>
              <a:ext cx="3227477" cy="930013"/>
            </a:xfrm>
            <a:prstGeom prst="rect">
              <a:avLst/>
            </a:prstGeom>
            <a:solidFill>
              <a:srgbClr val="0D1330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35" name="pasted-movie.png" descr="pasted-movi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5717" y="186002"/>
              <a:ext cx="3162044" cy="7440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4"/>
          <p:cNvSpPr txBox="1"/>
          <p:nvPr/>
        </p:nvSpPr>
        <p:spPr>
          <a:xfrm>
            <a:off x="807115" y="1272125"/>
            <a:ext cx="7199906" cy="273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200"/>
              </a:lnSpc>
              <a:defRPr spc="-9" sz="1700">
                <a:solidFill>
                  <a:srgbClr val="535353"/>
                </a:solidFill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Provide Title Reps a Biz Dev platform to open more doors and close more deals</a:t>
            </a:r>
          </a:p>
        </p:txBody>
      </p:sp>
      <p:sp>
        <p:nvSpPr>
          <p:cNvPr id="39" name="Text 7"/>
          <p:cNvSpPr txBox="1"/>
          <p:nvPr/>
        </p:nvSpPr>
        <p:spPr>
          <a:xfrm>
            <a:off x="327804" y="2044003"/>
            <a:ext cx="8350338" cy="10554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marL="529936" indent="-529936">
              <a:lnSpc>
                <a:spcPts val="15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7" sz="1700"/>
              <a:t>A</a:t>
            </a:r>
            <a:r>
              <a:rPr b="0" spc="-14" sz="1400">
                <a:solidFill>
                  <a:srgbClr val="000000"/>
                </a:solidFill>
              </a:rPr>
              <a:t>ttract Great Agents</a:t>
            </a:r>
            <a:r>
              <a:rPr b="0" spc="-14" sz="1400">
                <a:solidFill>
                  <a:srgbClr val="000000">
                    <a:alpha val="99000"/>
                  </a:srgbClr>
                </a:solidFill>
              </a:rPr>
              <a:t> - Genie patented analytics produce irresistible conversation starters</a:t>
            </a:r>
            <a:endParaRPr b="0">
              <a:solidFill>
                <a:srgbClr val="000000">
                  <a:alpha val="99000"/>
                </a:srgbClr>
              </a:solidFill>
            </a:endParaRPr>
          </a:p>
          <a:p>
            <a:pPr>
              <a:lnSpc>
                <a:spcPts val="1500"/>
              </a:lnSpc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b="0">
              <a:solidFill>
                <a:srgbClr val="000000">
                  <a:alpha val="99000"/>
                </a:srgbClr>
              </a:solidFill>
            </a:endParaRPr>
          </a:p>
          <a:p>
            <a:pPr marL="529936" indent="-529936">
              <a:lnSpc>
                <a:spcPts val="15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7" sz="1700"/>
              <a:t>B</a:t>
            </a:r>
            <a:r>
              <a:rPr b="0" spc="-14" sz="1400">
                <a:solidFill>
                  <a:srgbClr val="000000"/>
                </a:solidFill>
              </a:rPr>
              <a:t>uild Trust</a:t>
            </a:r>
            <a:r>
              <a:rPr b="0" spc="-14" sz="1400"/>
              <a:t> - </a:t>
            </a:r>
            <a:r>
              <a:rPr b="0" spc="-14" sz="1400">
                <a:solidFill>
                  <a:srgbClr val="000000">
                    <a:alpha val="99000"/>
                  </a:srgbClr>
                </a:solidFill>
              </a:rPr>
              <a:t>Bring value by being an INTEGRATED KEY PLAYER on listing team </a:t>
            </a:r>
            <a:endParaRPr b="0" spc="-14" sz="1400">
              <a:solidFill>
                <a:srgbClr val="000000">
                  <a:alpha val="99000"/>
                </a:srgbClr>
              </a:solidFill>
            </a:endParaRPr>
          </a:p>
          <a:p>
            <a:pPr marL="342900" indent="-342900">
              <a:lnSpc>
                <a:spcPts val="15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b="0">
              <a:solidFill>
                <a:srgbClr val="000000">
                  <a:alpha val="99000"/>
                </a:srgbClr>
              </a:solidFill>
            </a:endParaRPr>
          </a:p>
          <a:p>
            <a:pPr marL="529936" indent="-529936">
              <a:lnSpc>
                <a:spcPts val="1500"/>
              </a:lnSpc>
              <a:buSzPct val="100000"/>
              <a:buChar char="•"/>
              <a:defRPr b="1" spc="-11" sz="11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17" sz="1700"/>
              <a:t>C</a:t>
            </a:r>
            <a:r>
              <a:rPr b="0" spc="-14" sz="1400">
                <a:solidFill>
                  <a:srgbClr val="000000"/>
                </a:solidFill>
              </a:rPr>
              <a:t>lose Deals</a:t>
            </a:r>
            <a:r>
              <a:rPr b="0" spc="-14" sz="1400"/>
              <a:t> </a:t>
            </a:r>
            <a:r>
              <a:rPr b="0" spc="-14" sz="1400">
                <a:solidFill>
                  <a:srgbClr val="000000">
                    <a:alpha val="99000"/>
                  </a:srgbClr>
                </a:solidFill>
              </a:rPr>
              <a:t>- Earn title orders before listings hit the MLS</a:t>
            </a:r>
          </a:p>
        </p:txBody>
      </p:sp>
      <p:sp>
        <p:nvSpPr>
          <p:cNvPr id="40" name="Text 3"/>
          <p:cNvSpPr txBox="1"/>
          <p:nvPr/>
        </p:nvSpPr>
        <p:spPr>
          <a:xfrm>
            <a:off x="616360" y="637139"/>
            <a:ext cx="7581415" cy="394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2100"/>
              </a:lnSpc>
              <a:defRPr spc="-52" sz="2600">
                <a:solidFill>
                  <a:srgbClr val="000000">
                    <a:alpha val="99000"/>
                  </a:srgbClr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  <a:r>
              <a:t>2. The  </a:t>
            </a:r>
            <a:r>
              <a:rPr spc="-64" sz="3200">
                <a:solidFill>
                  <a:srgbClr val="0C8CE9">
                    <a:alpha val="99000"/>
                  </a:srgbClr>
                </a:solidFill>
              </a:rPr>
              <a:t>A B C’s  </a:t>
            </a:r>
            <a:r>
              <a:t>Market Share growth with TitleGenie</a:t>
            </a:r>
          </a:p>
        </p:txBody>
      </p:sp>
      <p:grpSp>
        <p:nvGrpSpPr>
          <p:cNvPr id="43" name="Group"/>
          <p:cNvGrpSpPr/>
          <p:nvPr/>
        </p:nvGrpSpPr>
        <p:grpSpPr>
          <a:xfrm>
            <a:off x="7635271" y="83418"/>
            <a:ext cx="1176294" cy="1160433"/>
            <a:chOff x="0" y="0"/>
            <a:chExt cx="1176292" cy="1160431"/>
          </a:xfrm>
        </p:grpSpPr>
        <p:sp>
          <p:nvSpPr>
            <p:cNvPr id="41" name="Rectangle"/>
            <p:cNvSpPr/>
            <p:nvPr/>
          </p:nvSpPr>
          <p:spPr>
            <a:xfrm>
              <a:off x="0" y="790991"/>
              <a:ext cx="1176293" cy="272792"/>
            </a:xfrm>
            <a:prstGeom prst="rect">
              <a:avLst/>
            </a:prstGeom>
            <a:solidFill>
              <a:srgbClr val="0D1330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42" name="genie-logo-1.png" descr="genie-logo-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34478" y="0"/>
              <a:ext cx="1072669" cy="11604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62507" y="816170"/>
            <a:ext cx="6475903" cy="3924301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Text 5"/>
          <p:cNvSpPr txBox="1"/>
          <p:nvPr/>
        </p:nvSpPr>
        <p:spPr>
          <a:xfrm>
            <a:off x="230875" y="3667866"/>
            <a:ext cx="4153126" cy="466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500"/>
              </a:lnSpc>
              <a:defRPr i="1" spc="-11" sz="11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Typical inferior options</a:t>
            </a:r>
            <a:r>
              <a:t>: </a:t>
            </a:r>
            <a:br/>
            <a:r>
              <a:t>Broker Metrics, Altos Research, MyMTA</a:t>
            </a:r>
          </a:p>
        </p:txBody>
      </p:sp>
      <p:sp>
        <p:nvSpPr>
          <p:cNvPr id="47" name="Text 8"/>
          <p:cNvSpPr txBox="1"/>
          <p:nvPr/>
        </p:nvSpPr>
        <p:spPr>
          <a:xfrm>
            <a:off x="85524" y="2217948"/>
            <a:ext cx="5003489" cy="1040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marL="127000" indent="-127000" defTabSz="7239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Agent Scorecard - </a:t>
            </a:r>
            <a:r>
              <a:t>Select agents based on potential title revenue</a:t>
            </a: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Patented Farm Analyzer</a:t>
            </a:r>
            <a:r>
              <a:t> - Uncover “pockets of listing opportunities”</a:t>
            </a: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12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24"/>
              <a:t> </a:t>
            </a:r>
            <a:r>
              <a:rPr b="1" spc="-24"/>
              <a:t>Share KNOWLEDGE</a:t>
            </a:r>
            <a:r>
              <a:rPr spc="-24"/>
              <a:t> competitors don’t have</a:t>
            </a:r>
          </a:p>
        </p:txBody>
      </p:sp>
      <p:sp>
        <p:nvSpPr>
          <p:cNvPr id="48" name="Text 9"/>
          <p:cNvSpPr txBox="1"/>
          <p:nvPr/>
        </p:nvSpPr>
        <p:spPr>
          <a:xfrm>
            <a:off x="258557" y="332931"/>
            <a:ext cx="3747135" cy="302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700"/>
              </a:lnSpc>
              <a:defRPr b="1" spc="-27" sz="13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TheGenie.ai</a:t>
            </a:r>
          </a:p>
        </p:txBody>
      </p:sp>
      <p:sp>
        <p:nvSpPr>
          <p:cNvPr id="49" name="Text 10"/>
          <p:cNvSpPr txBox="1"/>
          <p:nvPr/>
        </p:nvSpPr>
        <p:spPr>
          <a:xfrm>
            <a:off x="258557" y="657654"/>
            <a:ext cx="3747135" cy="430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2700"/>
              </a:lnSpc>
              <a:defRPr b="1" spc="-50" sz="22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A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gent Attraction</a:t>
            </a:r>
          </a:p>
        </p:txBody>
      </p:sp>
      <p:grpSp>
        <p:nvGrpSpPr>
          <p:cNvPr id="52" name="Group"/>
          <p:cNvGrpSpPr/>
          <p:nvPr/>
        </p:nvGrpSpPr>
        <p:grpSpPr>
          <a:xfrm>
            <a:off x="2810600" y="130942"/>
            <a:ext cx="865411" cy="853742"/>
            <a:chOff x="0" y="0"/>
            <a:chExt cx="865409" cy="853740"/>
          </a:xfrm>
        </p:grpSpPr>
        <p:sp>
          <p:nvSpPr>
            <p:cNvPr id="50" name="Rectangle"/>
            <p:cNvSpPr/>
            <p:nvPr/>
          </p:nvSpPr>
          <p:spPr>
            <a:xfrm>
              <a:off x="0" y="581939"/>
              <a:ext cx="865410" cy="200696"/>
            </a:xfrm>
            <a:prstGeom prst="rect">
              <a:avLst/>
            </a:prstGeom>
            <a:solidFill>
              <a:srgbClr val="0D1330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51" name="genie-logo-1.png" descr="genie-logo-1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5366" y="0"/>
              <a:ext cx="789173" cy="8537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3" name="“Teach an agent 1 thing they don’t know about themself, you will get in the door… every time”"/>
          <p:cNvSpPr txBox="1"/>
          <p:nvPr/>
        </p:nvSpPr>
        <p:spPr>
          <a:xfrm>
            <a:off x="354011" y="1184079"/>
            <a:ext cx="3906855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“Teach an agent 1 thing they don’t know about themself, you will get in the door… every time”</a:t>
            </a:r>
          </a:p>
        </p:txBody>
      </p:sp>
      <p:pic>
        <p:nvPicPr>
          <p:cNvPr id="54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35351" y="964307"/>
            <a:ext cx="4516249" cy="3354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49492" y="1205706"/>
            <a:ext cx="4309465" cy="2731947"/>
          </a:xfrm>
          <a:prstGeom prst="rect">
            <a:avLst/>
          </a:prstGeom>
          <a:ln w="12700">
            <a:miter lim="400000"/>
          </a:ln>
        </p:spPr>
      </p:pic>
      <p:pic>
        <p:nvPicPr>
          <p:cNvPr id="56" name="Image 0" descr="Image 0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617524" y="935831"/>
            <a:ext cx="6600826" cy="32718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fill="hold">
                                  <p:stCondLst>
                                    <p:cond delay="300"/>
                                  </p:stCondLst>
                                  <p:childTnLst>
                                    <p:animMotion path="M 0.000000 0.000000 L 0.596564 0.013601" origin="layout" pathEditMode="relative">
                                      <p:cBhvr>
                                        <p:cTn id="6" dur="1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afterEffect" presetSubtype="0" presetID="-1" grpId="2" accel="50000" decel="50000" fill="hold">
                                  <p:stCondLst>
                                    <p:cond delay="200"/>
                                  </p:stCondLst>
                                  <p:childTnLst>
                                    <p:animMotion path="M 0.000000 0.000000 L 0.460007 0.000014" origin="layout" pathEditMode="relative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path" nodeType="afterEffect" presetSubtype="0" presetID="-1" grpId="3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563347 0.000000" origin="layout" pathEditMode="relative">
                                      <p:cBhvr>
                                        <p:cTn id="1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Text 2"/>
          <p:cNvGrpSpPr/>
          <p:nvPr/>
        </p:nvGrpSpPr>
        <p:grpSpPr>
          <a:xfrm>
            <a:off x="2381084" y="2471845"/>
            <a:ext cx="922788" cy="1830722"/>
            <a:chOff x="96920" y="-944972"/>
            <a:chExt cx="922787" cy="1830720"/>
          </a:xfrm>
        </p:grpSpPr>
        <p:sp>
          <p:nvSpPr>
            <p:cNvPr id="58" name="Circle"/>
            <p:cNvSpPr/>
            <p:nvPr/>
          </p:nvSpPr>
          <p:spPr>
            <a:xfrm>
              <a:off x="96920" y="-491006"/>
              <a:ext cx="922788" cy="922788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" name="MyMTA"/>
            <p:cNvSpPr txBox="1"/>
            <p:nvPr/>
          </p:nvSpPr>
          <p:spPr>
            <a:xfrm>
              <a:off x="301268" y="-944973"/>
              <a:ext cx="608254" cy="18307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1100"/>
              </a:lvl1pPr>
            </a:lstStyle>
            <a:p>
              <a:pPr/>
              <a:r>
                <a:t>MyMTA</a:t>
              </a:r>
            </a:p>
          </p:txBody>
        </p:sp>
      </p:grpSp>
      <p:grpSp>
        <p:nvGrpSpPr>
          <p:cNvPr id="63" name="Text 3"/>
          <p:cNvGrpSpPr/>
          <p:nvPr/>
        </p:nvGrpSpPr>
        <p:grpSpPr>
          <a:xfrm>
            <a:off x="4639833" y="3440620"/>
            <a:ext cx="813655" cy="813655"/>
            <a:chOff x="0" y="0"/>
            <a:chExt cx="813653" cy="813653"/>
          </a:xfrm>
        </p:grpSpPr>
        <p:sp>
          <p:nvSpPr>
            <p:cNvPr id="61" name="Circle"/>
            <p:cNvSpPr/>
            <p:nvPr/>
          </p:nvSpPr>
          <p:spPr>
            <a:xfrm>
              <a:off x="0" y="0"/>
              <a:ext cx="813654" cy="813654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62" name="Altos"/>
            <p:cNvSpPr txBox="1"/>
            <p:nvPr/>
          </p:nvSpPr>
          <p:spPr>
            <a:xfrm>
              <a:off x="180181" y="252571"/>
              <a:ext cx="453292" cy="3085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1100"/>
              </a:lvl1pPr>
            </a:lstStyle>
            <a:p>
              <a:pPr/>
              <a:r>
                <a:t>Altos</a:t>
              </a:r>
            </a:p>
          </p:txBody>
        </p:sp>
      </p:grpSp>
      <p:grpSp>
        <p:nvGrpSpPr>
          <p:cNvPr id="66" name="Text 4"/>
          <p:cNvGrpSpPr/>
          <p:nvPr/>
        </p:nvGrpSpPr>
        <p:grpSpPr>
          <a:xfrm>
            <a:off x="3110174" y="3762951"/>
            <a:ext cx="813655" cy="796537"/>
            <a:chOff x="0" y="0"/>
            <a:chExt cx="813653" cy="796535"/>
          </a:xfrm>
        </p:grpSpPr>
        <p:sp>
          <p:nvSpPr>
            <p:cNvPr id="64" name="Circle"/>
            <p:cNvSpPr/>
            <p:nvPr/>
          </p:nvSpPr>
          <p:spPr>
            <a:xfrm>
              <a:off x="0" y="0"/>
              <a:ext cx="796536" cy="796536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65" name="Broker Metrics"/>
            <p:cNvSpPr txBox="1"/>
            <p:nvPr/>
          </p:nvSpPr>
          <p:spPr>
            <a:xfrm>
              <a:off x="115638" y="155988"/>
              <a:ext cx="698016" cy="4845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sz="1100"/>
              </a:lvl1pPr>
            </a:lstStyle>
            <a:p>
              <a:pPr/>
              <a:r>
                <a:t>Broker Metrics</a:t>
              </a:r>
            </a:p>
          </p:txBody>
        </p:sp>
      </p:grpSp>
      <p:grpSp>
        <p:nvGrpSpPr>
          <p:cNvPr id="69" name="Text 5"/>
          <p:cNvGrpSpPr/>
          <p:nvPr/>
        </p:nvGrpSpPr>
        <p:grpSpPr>
          <a:xfrm>
            <a:off x="6822451" y="337918"/>
            <a:ext cx="1374819" cy="1374488"/>
            <a:chOff x="-137340" y="-124474"/>
            <a:chExt cx="1374818" cy="1374487"/>
          </a:xfrm>
        </p:grpSpPr>
        <p:sp>
          <p:nvSpPr>
            <p:cNvPr id="67" name="Circle"/>
            <p:cNvSpPr/>
            <p:nvPr/>
          </p:nvSpPr>
          <p:spPr>
            <a:xfrm>
              <a:off x="-137341" y="-124475"/>
              <a:ext cx="1374820" cy="1374488"/>
            </a:xfrm>
            <a:prstGeom prst="ellipse">
              <a:avLst/>
            </a:prstGeom>
            <a:solidFill>
              <a:srgbClr val="67B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68" name="The Genie.AI"/>
            <p:cNvSpPr txBox="1"/>
            <p:nvPr/>
          </p:nvSpPr>
          <p:spPr>
            <a:xfrm>
              <a:off x="67205" y="434498"/>
              <a:ext cx="965728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1100"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/>
              <a:r>
                <a:t>The Genie.AI</a:t>
              </a:r>
            </a:p>
          </p:txBody>
        </p:sp>
      </p:grpSp>
      <p:pic>
        <p:nvPicPr>
          <p:cNvPr id="7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8737" y="2566988"/>
            <a:ext cx="6510340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71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2000" y="685800"/>
            <a:ext cx="19050" cy="3786188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Text 7"/>
          <p:cNvSpPr txBox="1"/>
          <p:nvPr/>
        </p:nvSpPr>
        <p:spPr>
          <a:xfrm>
            <a:off x="598473" y="356154"/>
            <a:ext cx="3604261" cy="302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700"/>
              </a:lnSpc>
              <a:defRPr b="1" spc="-27" sz="13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Solutions for Attracting TOP REALTORS</a:t>
            </a:r>
          </a:p>
        </p:txBody>
      </p:sp>
      <p:sp>
        <p:nvSpPr>
          <p:cNvPr id="73" name="Text 8"/>
          <p:cNvSpPr txBox="1"/>
          <p:nvPr/>
        </p:nvSpPr>
        <p:spPr>
          <a:xfrm>
            <a:off x="427432" y="2447164"/>
            <a:ext cx="1008699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Hard to Use</a:t>
            </a:r>
          </a:p>
        </p:txBody>
      </p:sp>
      <p:sp>
        <p:nvSpPr>
          <p:cNvPr id="74" name="Text 9"/>
          <p:cNvSpPr txBox="1"/>
          <p:nvPr/>
        </p:nvSpPr>
        <p:spPr>
          <a:xfrm>
            <a:off x="7813757" y="2447164"/>
            <a:ext cx="1003936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Easy to Use</a:t>
            </a:r>
          </a:p>
        </p:txBody>
      </p:sp>
      <p:sp>
        <p:nvSpPr>
          <p:cNvPr id="75" name="Text 10"/>
          <p:cNvSpPr txBox="1"/>
          <p:nvPr/>
        </p:nvSpPr>
        <p:spPr>
          <a:xfrm>
            <a:off x="4081939" y="328118"/>
            <a:ext cx="1003936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High Value</a:t>
            </a:r>
          </a:p>
        </p:txBody>
      </p:sp>
      <p:sp>
        <p:nvSpPr>
          <p:cNvPr id="76" name="Text 11"/>
          <p:cNvSpPr txBox="1"/>
          <p:nvPr/>
        </p:nvSpPr>
        <p:spPr>
          <a:xfrm>
            <a:off x="4081938" y="4494741"/>
            <a:ext cx="980124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Low Value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67000" y="723900"/>
            <a:ext cx="6475903" cy="3924300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Text 5"/>
          <p:cNvSpPr txBox="1"/>
          <p:nvPr/>
        </p:nvSpPr>
        <p:spPr>
          <a:xfrm>
            <a:off x="507687" y="3964592"/>
            <a:ext cx="3747136" cy="46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500"/>
              </a:lnSpc>
              <a:defRPr i="1" spc="-9" sz="10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Companies who think they are Competition</a:t>
            </a:r>
            <a:r>
              <a:t>: </a:t>
            </a:r>
            <a:br/>
            <a:r>
              <a:t>Title Toolbox, Title24/7, Dynamic Farm</a:t>
            </a:r>
          </a:p>
        </p:txBody>
      </p:sp>
      <p:sp>
        <p:nvSpPr>
          <p:cNvPr id="80" name="Text 9"/>
          <p:cNvSpPr txBox="1"/>
          <p:nvPr/>
        </p:nvSpPr>
        <p:spPr>
          <a:xfrm>
            <a:off x="406189" y="471337"/>
            <a:ext cx="3747136" cy="302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700"/>
              </a:lnSpc>
              <a:defRPr b="1" spc="-27" sz="13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AskPaisley</a:t>
            </a:r>
          </a:p>
        </p:txBody>
      </p:sp>
      <p:sp>
        <p:nvSpPr>
          <p:cNvPr id="81" name="Text 10"/>
          <p:cNvSpPr txBox="1"/>
          <p:nvPr/>
        </p:nvSpPr>
        <p:spPr>
          <a:xfrm>
            <a:off x="406189" y="903100"/>
            <a:ext cx="3747136" cy="441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2700"/>
              </a:lnSpc>
              <a:defRPr b="1" spc="-50" sz="22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3.</a:t>
            </a:r>
            <a:r>
              <a:t> </a:t>
            </a:r>
            <a:r>
              <a:rPr spc="-59" sz="2600"/>
              <a:t>B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uild Trust with Agents</a:t>
            </a:r>
          </a:p>
        </p:txBody>
      </p:sp>
      <p:sp>
        <p:nvSpPr>
          <p:cNvPr id="82" name="Text 8"/>
          <p:cNvSpPr txBox="1"/>
          <p:nvPr/>
        </p:nvSpPr>
        <p:spPr>
          <a:xfrm>
            <a:off x="214703" y="2344312"/>
            <a:ext cx="5003488" cy="1040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Refer and Recommend Paisley</a:t>
            </a:r>
            <a:r>
              <a:t> - Marketing Assistant AI</a:t>
            </a:r>
          </a:p>
          <a:p>
            <a:pPr>
              <a:lnSpc>
                <a:spcPts val="1500"/>
              </a:lnSpc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Offer KNOWLEDGE</a:t>
            </a:r>
            <a:r>
              <a:t> on competition &amp; growth strategies</a:t>
            </a:r>
          </a:p>
          <a:p>
            <a:pPr>
              <a:lnSpc>
                <a:spcPts val="1500"/>
              </a:lnSpc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27000" indent="-127000" defTabSz="7239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PRE LISTING</a:t>
            </a:r>
            <a:r>
              <a:t> Knowledge </a:t>
            </a:r>
            <a:r>
              <a:rPr b="1"/>
              <a:t>-</a:t>
            </a:r>
            <a:r>
              <a:t> Solutions to help agent earn the listing</a:t>
            </a:r>
          </a:p>
        </p:txBody>
      </p:sp>
      <p:grpSp>
        <p:nvGrpSpPr>
          <p:cNvPr id="85" name="Group"/>
          <p:cNvGrpSpPr/>
          <p:nvPr/>
        </p:nvGrpSpPr>
        <p:grpSpPr>
          <a:xfrm>
            <a:off x="3982435" y="297029"/>
            <a:ext cx="865411" cy="853742"/>
            <a:chOff x="0" y="0"/>
            <a:chExt cx="865409" cy="853740"/>
          </a:xfrm>
        </p:grpSpPr>
        <p:sp>
          <p:nvSpPr>
            <p:cNvPr id="83" name="Rectangle"/>
            <p:cNvSpPr/>
            <p:nvPr/>
          </p:nvSpPr>
          <p:spPr>
            <a:xfrm>
              <a:off x="0" y="581939"/>
              <a:ext cx="865410" cy="200696"/>
            </a:xfrm>
            <a:prstGeom prst="rect">
              <a:avLst/>
            </a:prstGeom>
            <a:solidFill>
              <a:srgbClr val="0D1330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84" name="genie-logo-1.png" descr="genie-logo-1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5366" y="0"/>
              <a:ext cx="789173" cy="8537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6" name="“Knowledge is NOT regulated, empower your reps with VALUABLE KNOWLEDGE to build lasting trust.”"/>
          <p:cNvSpPr txBox="1"/>
          <p:nvPr/>
        </p:nvSpPr>
        <p:spPr>
          <a:xfrm>
            <a:off x="427828" y="1385635"/>
            <a:ext cx="3906854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700"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“Knowledge is NOT regulated, empower your reps with VALUABLE KNOWLEDGE to build lasting trust.”</a:t>
            </a:r>
          </a:p>
        </p:txBody>
      </p:sp>
      <p:pic>
        <p:nvPicPr>
          <p:cNvPr id="87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259611" y="838620"/>
            <a:ext cx="5809452" cy="34662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Text 2"/>
          <p:cNvGrpSpPr/>
          <p:nvPr/>
        </p:nvGrpSpPr>
        <p:grpSpPr>
          <a:xfrm>
            <a:off x="1103179" y="3385542"/>
            <a:ext cx="781051" cy="781051"/>
            <a:chOff x="0" y="0"/>
            <a:chExt cx="781050" cy="781050"/>
          </a:xfrm>
        </p:grpSpPr>
        <p:sp>
          <p:nvSpPr>
            <p:cNvPr id="89" name="Circle"/>
            <p:cNvSpPr/>
            <p:nvPr/>
          </p:nvSpPr>
          <p:spPr>
            <a:xfrm>
              <a:off x="0" y="0"/>
              <a:ext cx="781050" cy="781050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0" name="Title…"/>
            <p:cNvSpPr/>
            <p:nvPr/>
          </p:nvSpPr>
          <p:spPr>
            <a:xfrm>
              <a:off x="130336" y="390525"/>
              <a:ext cx="520378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b="1" sz="900"/>
              </a:pPr>
              <a:r>
                <a:t>Title</a:t>
              </a:r>
            </a:p>
            <a:p>
              <a:pPr algn="ctr">
                <a:defRPr b="1" sz="900"/>
              </a:pPr>
              <a:r>
                <a:t>Toolbox</a:t>
              </a:r>
            </a:p>
          </p:txBody>
        </p:sp>
      </p:grpSp>
      <p:grpSp>
        <p:nvGrpSpPr>
          <p:cNvPr id="94" name="Text 3"/>
          <p:cNvGrpSpPr/>
          <p:nvPr/>
        </p:nvGrpSpPr>
        <p:grpSpPr>
          <a:xfrm>
            <a:off x="648348" y="3947352"/>
            <a:ext cx="781051" cy="781051"/>
            <a:chOff x="0" y="0"/>
            <a:chExt cx="781050" cy="781050"/>
          </a:xfrm>
        </p:grpSpPr>
        <p:sp>
          <p:nvSpPr>
            <p:cNvPr id="92" name="Circle"/>
            <p:cNvSpPr/>
            <p:nvPr/>
          </p:nvSpPr>
          <p:spPr>
            <a:xfrm>
              <a:off x="0" y="0"/>
              <a:ext cx="781050" cy="781050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3" name="Dynamic Farm"/>
            <p:cNvSpPr txBox="1"/>
            <p:nvPr/>
          </p:nvSpPr>
          <p:spPr>
            <a:xfrm>
              <a:off x="62875" y="136683"/>
              <a:ext cx="655300" cy="475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b="1" sz="900"/>
              </a:lvl1pPr>
            </a:lstStyle>
            <a:p>
              <a:pPr/>
              <a:r>
                <a:t>Dynamic Farm</a:t>
              </a:r>
            </a:p>
          </p:txBody>
        </p:sp>
      </p:grpSp>
      <p:grpSp>
        <p:nvGrpSpPr>
          <p:cNvPr id="97" name="Text 4"/>
          <p:cNvGrpSpPr/>
          <p:nvPr/>
        </p:nvGrpSpPr>
        <p:grpSpPr>
          <a:xfrm>
            <a:off x="1547375" y="3947352"/>
            <a:ext cx="781051" cy="781051"/>
            <a:chOff x="0" y="0"/>
            <a:chExt cx="781050" cy="781050"/>
          </a:xfrm>
        </p:grpSpPr>
        <p:sp>
          <p:nvSpPr>
            <p:cNvPr id="95" name="Circle"/>
            <p:cNvSpPr/>
            <p:nvPr/>
          </p:nvSpPr>
          <p:spPr>
            <a:xfrm>
              <a:off x="0" y="0"/>
              <a:ext cx="781050" cy="781050"/>
            </a:xfrm>
            <a:prstGeom prst="ellipse">
              <a:avLst/>
            </a:prstGeom>
            <a:solidFill>
              <a:srgbClr val="CFCFC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6" name="Title24/7"/>
            <p:cNvSpPr txBox="1"/>
            <p:nvPr/>
          </p:nvSpPr>
          <p:spPr>
            <a:xfrm>
              <a:off x="151678" y="242450"/>
              <a:ext cx="595007" cy="2961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>
                <a:defRPr b="1" sz="900"/>
              </a:lvl1pPr>
            </a:lstStyle>
            <a:p>
              <a:pPr/>
              <a:r>
                <a:t>Title24/7</a:t>
              </a:r>
            </a:p>
          </p:txBody>
        </p:sp>
      </p:grpSp>
      <p:grpSp>
        <p:nvGrpSpPr>
          <p:cNvPr id="100" name="Text 5"/>
          <p:cNvGrpSpPr/>
          <p:nvPr/>
        </p:nvGrpSpPr>
        <p:grpSpPr>
          <a:xfrm>
            <a:off x="7342323" y="399761"/>
            <a:ext cx="1257425" cy="1225745"/>
            <a:chOff x="-23457" y="0"/>
            <a:chExt cx="1257424" cy="1225743"/>
          </a:xfrm>
        </p:grpSpPr>
        <p:sp>
          <p:nvSpPr>
            <p:cNvPr id="98" name="Circle"/>
            <p:cNvSpPr/>
            <p:nvPr/>
          </p:nvSpPr>
          <p:spPr>
            <a:xfrm>
              <a:off x="0" y="0"/>
              <a:ext cx="1225744" cy="1225744"/>
            </a:xfrm>
            <a:prstGeom prst="ellipse">
              <a:avLst/>
            </a:prstGeom>
            <a:solidFill>
              <a:srgbClr val="67B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9" name="TheGenie.ai &amp; Paisley"/>
            <p:cNvSpPr txBox="1"/>
            <p:nvPr/>
          </p:nvSpPr>
          <p:spPr>
            <a:xfrm>
              <a:off x="-23458" y="363831"/>
              <a:ext cx="1257425" cy="498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1200">
                  <a:latin typeface="+mn-lt"/>
                  <a:ea typeface="+mn-ea"/>
                  <a:cs typeface="+mn-cs"/>
                  <a:sym typeface="Helvetica"/>
                </a:defRPr>
              </a:pPr>
              <a:r>
                <a:t>TheGenie.ai</a:t>
              </a:r>
              <a:br/>
              <a:r>
                <a:t>&amp; Paisley</a:t>
              </a:r>
            </a:p>
          </p:txBody>
        </p:sp>
      </p:grpSp>
      <p:pic>
        <p:nvPicPr>
          <p:cNvPr id="10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8737" y="2566988"/>
            <a:ext cx="6510340" cy="19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2000" y="685800"/>
            <a:ext cx="19050" cy="3786188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ext 7"/>
          <p:cNvSpPr txBox="1"/>
          <p:nvPr/>
        </p:nvSpPr>
        <p:spPr>
          <a:xfrm>
            <a:off x="330888" y="281492"/>
            <a:ext cx="3901513" cy="3079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700"/>
              </a:lnSpc>
              <a:defRPr b="1" spc="-31" sz="15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chemeClr val="accent1"/>
                </a:solidFill>
              </a:rPr>
              <a:t>B</a:t>
            </a:r>
            <a:r>
              <a:t>uilding Trust takes game changing gear</a:t>
            </a:r>
          </a:p>
        </p:txBody>
      </p:sp>
      <p:sp>
        <p:nvSpPr>
          <p:cNvPr id="104" name="Text 8"/>
          <p:cNvSpPr txBox="1"/>
          <p:nvPr/>
        </p:nvSpPr>
        <p:spPr>
          <a:xfrm>
            <a:off x="330888" y="655633"/>
            <a:ext cx="3901513" cy="245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ts val="1200"/>
              </a:lnSpc>
              <a:defRPr spc="-6" sz="11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Comparing solutions that actively focus on listing generation.</a:t>
            </a:r>
          </a:p>
        </p:txBody>
      </p:sp>
      <p:sp>
        <p:nvSpPr>
          <p:cNvPr id="105" name="Text 9"/>
          <p:cNvSpPr txBox="1"/>
          <p:nvPr/>
        </p:nvSpPr>
        <p:spPr>
          <a:xfrm>
            <a:off x="420700" y="2447164"/>
            <a:ext cx="1008699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Hard to Use</a:t>
            </a:r>
          </a:p>
        </p:txBody>
      </p:sp>
      <p:sp>
        <p:nvSpPr>
          <p:cNvPr id="106" name="Text 10"/>
          <p:cNvSpPr txBox="1"/>
          <p:nvPr/>
        </p:nvSpPr>
        <p:spPr>
          <a:xfrm>
            <a:off x="7733651" y="2447164"/>
            <a:ext cx="1003936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Easy to Use</a:t>
            </a:r>
          </a:p>
        </p:txBody>
      </p:sp>
      <p:sp>
        <p:nvSpPr>
          <p:cNvPr id="107" name="Text 11"/>
          <p:cNvSpPr txBox="1"/>
          <p:nvPr/>
        </p:nvSpPr>
        <p:spPr>
          <a:xfrm>
            <a:off x="4070032" y="418338"/>
            <a:ext cx="1003936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High Value</a:t>
            </a:r>
          </a:p>
        </p:txBody>
      </p:sp>
      <p:sp>
        <p:nvSpPr>
          <p:cNvPr id="108" name="Text 12"/>
          <p:cNvSpPr txBox="1"/>
          <p:nvPr/>
        </p:nvSpPr>
        <p:spPr>
          <a:xfrm>
            <a:off x="4081938" y="4499802"/>
            <a:ext cx="980124" cy="239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ts val="1200"/>
              </a:lnSpc>
              <a:defRPr spc="-5" sz="9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Low Value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67000" y="723900"/>
            <a:ext cx="6475903" cy="3924300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Text 10"/>
          <p:cNvSpPr txBox="1"/>
          <p:nvPr/>
        </p:nvSpPr>
        <p:spPr>
          <a:xfrm>
            <a:off x="92470" y="321796"/>
            <a:ext cx="3747136" cy="4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2700"/>
              </a:lnSpc>
              <a:defRPr b="1" spc="-50" sz="2200">
                <a:solidFill>
                  <a:srgbClr val="0C8CE9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spc="-59" sz="2600"/>
              <a:t>C</a:t>
            </a:r>
            <a:r>
              <a:rPr>
                <a:solidFill>
                  <a:srgbClr val="000000">
                    <a:alpha val="99000"/>
                  </a:srgbClr>
                </a:solidFill>
              </a:rPr>
              <a:t>lose for more Title Orders</a:t>
            </a:r>
          </a:p>
        </p:txBody>
      </p:sp>
      <p:sp>
        <p:nvSpPr>
          <p:cNvPr id="112" name="“Being integrated into the listing workflow gets our reps the title order before the listing hits MLS”"/>
          <p:cNvSpPr txBox="1"/>
          <p:nvPr/>
        </p:nvSpPr>
        <p:spPr>
          <a:xfrm>
            <a:off x="132562" y="822785"/>
            <a:ext cx="3906855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700">
                <a:latin typeface="Abadi MT Condensed Light"/>
                <a:ea typeface="Abadi MT Condensed Light"/>
                <a:cs typeface="Abadi MT Condensed Light"/>
                <a:sym typeface="Abadi MT Condensed Light"/>
              </a:defRPr>
            </a:lvl1pPr>
          </a:lstStyle>
          <a:p>
            <a:pPr/>
            <a:r>
              <a:t>“Being integrated into the listing workflow gets our reps the title order before the listing hits MLS”</a:t>
            </a:r>
          </a:p>
        </p:txBody>
      </p:sp>
      <p:sp>
        <p:nvSpPr>
          <p:cNvPr id="113" name="Text 8"/>
          <p:cNvSpPr txBox="1"/>
          <p:nvPr/>
        </p:nvSpPr>
        <p:spPr>
          <a:xfrm>
            <a:off x="214703" y="2344312"/>
            <a:ext cx="5003488" cy="1040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Trust translates to Partnerships</a:t>
            </a:r>
            <a:r>
              <a:t> - Value is irresistible</a:t>
            </a:r>
          </a:p>
          <a:p>
            <a:pPr>
              <a:lnSpc>
                <a:spcPts val="1500"/>
              </a:lnSpc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27000" indent="-1270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Be in the CENTER of every LISTING - </a:t>
            </a:r>
            <a:r>
              <a:t>as partner in the workflow</a:t>
            </a:r>
          </a:p>
          <a:p>
            <a:pPr>
              <a:lnSpc>
                <a:spcPts val="1500"/>
              </a:lnSpc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27000" indent="-127000" defTabSz="723900">
              <a:lnSpc>
                <a:spcPts val="1500"/>
              </a:lnSpc>
              <a:buSzPct val="100000"/>
              <a:buChar char="•"/>
              <a:defRPr spc="-24" sz="12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Earn the Title Order BEFORE</a:t>
            </a:r>
            <a:r>
              <a:t> listing is entered into MLS </a:t>
            </a:r>
          </a:p>
        </p:txBody>
      </p:sp>
      <p:sp>
        <p:nvSpPr>
          <p:cNvPr id="114" name="Text 5"/>
          <p:cNvSpPr txBox="1"/>
          <p:nvPr/>
        </p:nvSpPr>
        <p:spPr>
          <a:xfrm>
            <a:off x="507687" y="4059842"/>
            <a:ext cx="3747136" cy="273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ts val="1500"/>
              </a:lnSpc>
              <a:defRPr i="1" spc="-9" sz="1000">
                <a:solidFill>
                  <a:srgbClr val="000000">
                    <a:alpha val="99000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Competition</a:t>
            </a:r>
            <a:r>
              <a:t>:   Other Title Companies</a:t>
            </a:r>
          </a:p>
        </p:txBody>
      </p:sp>
      <p:pic>
        <p:nvPicPr>
          <p:cNvPr id="115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75061" y="844075"/>
            <a:ext cx="4291066" cy="34045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